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7" r:id="rId14"/>
    <p:sldId id="270" r:id="rId15"/>
    <p:sldId id="271" r:id="rId16"/>
    <p:sldId id="272" r:id="rId17"/>
    <p:sldId id="269" r:id="rId18"/>
    <p:sldId id="273"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20D1BD-6DAF-9446-85CB-5DF9D25F172F}" v="1" dt="2020-05-20T15:15:02.3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4"/>
  </p:normalViewPr>
  <p:slideViewPr>
    <p:cSldViewPr snapToGrid="0" snapToObjects="1">
      <p:cViewPr varScale="1">
        <p:scale>
          <a:sx n="106" d="100"/>
          <a:sy n="106" d="100"/>
        </p:scale>
        <p:origin x="79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n Yifan" userId="678dcc5f12d9fa96" providerId="LiveId" clId="{0D20D1BD-6DAF-9446-85CB-5DF9D25F172F}"/>
    <pc:docChg chg="addSld modSld">
      <pc:chgData name="Chen Yifan" userId="678dcc5f12d9fa96" providerId="LiveId" clId="{0D20D1BD-6DAF-9446-85CB-5DF9D25F172F}" dt="2020-05-20T15:15:06.838" v="5" actId="20577"/>
      <pc:docMkLst>
        <pc:docMk/>
      </pc:docMkLst>
      <pc:sldChg chg="modSp add">
        <pc:chgData name="Chen Yifan" userId="678dcc5f12d9fa96" providerId="LiveId" clId="{0D20D1BD-6DAF-9446-85CB-5DF9D25F172F}" dt="2020-05-20T15:15:06.838" v="5" actId="20577"/>
        <pc:sldMkLst>
          <pc:docMk/>
          <pc:sldMk cId="1549580904" sldId="273"/>
        </pc:sldMkLst>
        <pc:spChg chg="mod">
          <ac:chgData name="Chen Yifan" userId="678dcc5f12d9fa96" providerId="LiveId" clId="{0D20D1BD-6DAF-9446-85CB-5DF9D25F172F}" dt="2020-05-20T15:15:06.838" v="5" actId="20577"/>
          <ac:spMkLst>
            <pc:docMk/>
            <pc:sldMk cId="1549580904" sldId="273"/>
            <ac:spMk id="2" creationId="{28CAEF68-0812-DD44-A576-4D7EA2F8AD5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1DE5EA-1D13-8C48-917B-2EB9A1F3238F}" type="datetimeFigureOut">
              <a:rPr kumimoji="1" lang="zh-CN" altLang="en-US" smtClean="0"/>
              <a:t>2020/5/20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C99009-AD31-D646-B85C-141D8D866FBB}" type="slidenum">
              <a:rPr kumimoji="1" lang="zh-CN" altLang="en-US" smtClean="0"/>
              <a:t>‹#›</a:t>
            </a:fld>
            <a:endParaRPr kumimoji="1" lang="zh-CN" altLang="en-US"/>
          </a:p>
        </p:txBody>
      </p:sp>
    </p:spTree>
    <p:extLst>
      <p:ext uri="{BB962C8B-B14F-4D97-AF65-F5344CB8AC3E}">
        <p14:creationId xmlns:p14="http://schemas.microsoft.com/office/powerpoint/2010/main" val="1231558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今天我要讲的是</a:t>
            </a:r>
            <a:r>
              <a:rPr kumimoji="1" lang="en-US" altLang="zh-CN" dirty="0"/>
              <a:t>ICML18</a:t>
            </a:r>
            <a:r>
              <a:rPr kumimoji="1" lang="zh-CN" altLang="en-US" dirty="0"/>
              <a:t>的一篇来自</a:t>
            </a:r>
            <a:r>
              <a:rPr kumimoji="1" lang="en-US" altLang="zh-CN" dirty="0"/>
              <a:t>DeepMind</a:t>
            </a:r>
            <a:r>
              <a:rPr kumimoji="1" lang="zh-CN" altLang="en-US" dirty="0"/>
              <a:t>的论文。题目是</a:t>
            </a:r>
            <a:r>
              <a:rPr kumimoji="1" lang="en-US" altLang="zh-CN" dirty="0"/>
              <a:t>Synthesizing Programs for Images using Reinforced Adversarial Learning</a:t>
            </a:r>
            <a:endParaRPr kumimoji="1" lang="zh-CN" altLang="en-US" dirty="0"/>
          </a:p>
        </p:txBody>
      </p:sp>
      <p:sp>
        <p:nvSpPr>
          <p:cNvPr id="4" name="灯片编号占位符 3"/>
          <p:cNvSpPr>
            <a:spLocks noGrp="1"/>
          </p:cNvSpPr>
          <p:nvPr>
            <p:ph type="sldNum" sz="quarter" idx="5"/>
          </p:nvPr>
        </p:nvSpPr>
        <p:spPr/>
        <p:txBody>
          <a:bodyPr/>
          <a:lstStyle/>
          <a:p>
            <a:fld id="{29C99009-AD31-D646-B85C-141D8D866FBB}" type="slidenum">
              <a:rPr kumimoji="1" lang="zh-CN" altLang="en-US" smtClean="0"/>
              <a:t>1</a:t>
            </a:fld>
            <a:endParaRPr kumimoji="1" lang="zh-CN" altLang="en-US"/>
          </a:p>
        </p:txBody>
      </p:sp>
    </p:spTree>
    <p:extLst>
      <p:ext uri="{BB962C8B-B14F-4D97-AF65-F5344CB8AC3E}">
        <p14:creationId xmlns:p14="http://schemas.microsoft.com/office/powerpoint/2010/main" val="3669891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所以他们将优化</a:t>
            </a:r>
            <a:r>
              <a:rPr kumimoji="1" lang="en-US" altLang="zh-CN" dirty="0"/>
              <a:t>generator</a:t>
            </a:r>
            <a:r>
              <a:rPr kumimoji="1" lang="zh-CN" altLang="en-US" dirty="0"/>
              <a:t>的过程转换成了一个强化学习问题，通过策略梯度来优化每一步的选取。这是一个典型的</a:t>
            </a:r>
            <a:r>
              <a:rPr kumimoji="1" lang="en-US" altLang="zh-CN" dirty="0"/>
              <a:t>A2C</a:t>
            </a:r>
            <a:r>
              <a:rPr kumimoji="1" lang="zh-CN" altLang="en-US" dirty="0"/>
              <a:t>的</a:t>
            </a:r>
            <a:r>
              <a:rPr kumimoji="1" lang="en-US" altLang="zh-CN" dirty="0"/>
              <a:t>Loss</a:t>
            </a:r>
            <a:r>
              <a:rPr kumimoji="1" lang="zh-CN" altLang="en-US" dirty="0"/>
              <a:t> </a:t>
            </a:r>
            <a:r>
              <a:rPr kumimoji="1" lang="en-US" altLang="zh-CN" dirty="0"/>
              <a:t>function</a:t>
            </a:r>
            <a:r>
              <a:rPr kumimoji="1" lang="zh-CN" altLang="en-US" dirty="0"/>
              <a:t>。</a:t>
            </a:r>
          </a:p>
        </p:txBody>
      </p:sp>
      <p:sp>
        <p:nvSpPr>
          <p:cNvPr id="4" name="灯片编号占位符 3"/>
          <p:cNvSpPr>
            <a:spLocks noGrp="1"/>
          </p:cNvSpPr>
          <p:nvPr>
            <p:ph type="sldNum" sz="quarter" idx="5"/>
          </p:nvPr>
        </p:nvSpPr>
        <p:spPr/>
        <p:txBody>
          <a:bodyPr/>
          <a:lstStyle/>
          <a:p>
            <a:fld id="{29C99009-AD31-D646-B85C-141D8D866FBB}" type="slidenum">
              <a:rPr kumimoji="1" lang="zh-CN" altLang="en-US" smtClean="0"/>
              <a:t>10</a:t>
            </a:fld>
            <a:endParaRPr kumimoji="1" lang="zh-CN" altLang="en-US"/>
          </a:p>
        </p:txBody>
      </p:sp>
    </p:spTree>
    <p:extLst>
      <p:ext uri="{BB962C8B-B14F-4D97-AF65-F5344CB8AC3E}">
        <p14:creationId xmlns:p14="http://schemas.microsoft.com/office/powerpoint/2010/main" val="1913651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而计算</a:t>
            </a:r>
            <a:r>
              <a:rPr kumimoji="1" lang="en-US" altLang="zh-CN" dirty="0"/>
              <a:t>return</a:t>
            </a:r>
            <a:r>
              <a:rPr kumimoji="1" lang="zh-CN" altLang="en-US" dirty="0"/>
              <a:t>所需的</a:t>
            </a:r>
            <a:r>
              <a:rPr kumimoji="1" lang="en-US" altLang="zh-CN" dirty="0"/>
              <a:t>reward</a:t>
            </a:r>
            <a:r>
              <a:rPr kumimoji="1" lang="zh-CN" altLang="en-US" dirty="0"/>
              <a:t>就来自于将动作渲染成图片后，</a:t>
            </a:r>
            <a:r>
              <a:rPr kumimoji="1" lang="en-US" altLang="zh-CN" dirty="0"/>
              <a:t>Discriminator</a:t>
            </a:r>
            <a:r>
              <a:rPr kumimoji="1" lang="zh-CN" altLang="en-US" dirty="0"/>
              <a:t>给出的与真实图片的距离</a:t>
            </a:r>
          </a:p>
        </p:txBody>
      </p:sp>
      <p:sp>
        <p:nvSpPr>
          <p:cNvPr id="4" name="灯片编号占位符 3"/>
          <p:cNvSpPr>
            <a:spLocks noGrp="1"/>
          </p:cNvSpPr>
          <p:nvPr>
            <p:ph type="sldNum" sz="quarter" idx="5"/>
          </p:nvPr>
        </p:nvSpPr>
        <p:spPr/>
        <p:txBody>
          <a:bodyPr/>
          <a:lstStyle/>
          <a:p>
            <a:fld id="{29C99009-AD31-D646-B85C-141D8D866FBB}" type="slidenum">
              <a:rPr kumimoji="1" lang="zh-CN" altLang="en-US" smtClean="0"/>
              <a:t>11</a:t>
            </a:fld>
            <a:endParaRPr kumimoji="1" lang="zh-CN" altLang="en-US"/>
          </a:p>
        </p:txBody>
      </p:sp>
    </p:spTree>
    <p:extLst>
      <p:ext uri="{BB962C8B-B14F-4D97-AF65-F5344CB8AC3E}">
        <p14:creationId xmlns:p14="http://schemas.microsoft.com/office/powerpoint/2010/main" val="5579438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生成策略的网络如图所示相对比较复杂，大体来说就是通过一个</a:t>
            </a:r>
            <a:r>
              <a:rPr kumimoji="1" lang="en-US" altLang="zh-CN" dirty="0"/>
              <a:t>LSTM</a:t>
            </a:r>
            <a:r>
              <a:rPr kumimoji="1" lang="zh-CN" altLang="en-US" dirty="0"/>
              <a:t>来记录更新内部状态，同时用这个内部状态作为种子生成下一动作的分布并采样得到下一动作</a:t>
            </a:r>
          </a:p>
        </p:txBody>
      </p:sp>
      <p:sp>
        <p:nvSpPr>
          <p:cNvPr id="4" name="灯片编号占位符 3"/>
          <p:cNvSpPr>
            <a:spLocks noGrp="1"/>
          </p:cNvSpPr>
          <p:nvPr>
            <p:ph type="sldNum" sz="quarter" idx="5"/>
          </p:nvPr>
        </p:nvSpPr>
        <p:spPr/>
        <p:txBody>
          <a:bodyPr/>
          <a:lstStyle/>
          <a:p>
            <a:fld id="{29C99009-AD31-D646-B85C-141D8D866FBB}" type="slidenum">
              <a:rPr kumimoji="1" lang="zh-CN" altLang="en-US" smtClean="0"/>
              <a:t>12</a:t>
            </a:fld>
            <a:endParaRPr kumimoji="1" lang="zh-CN" altLang="en-US"/>
          </a:p>
        </p:txBody>
      </p:sp>
    </p:spTree>
    <p:extLst>
      <p:ext uri="{BB962C8B-B14F-4D97-AF65-F5344CB8AC3E}">
        <p14:creationId xmlns:p14="http://schemas.microsoft.com/office/powerpoint/2010/main" val="4084039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9C99009-AD31-D646-B85C-141D8D866FBB}" type="slidenum">
              <a:rPr kumimoji="1" lang="zh-CN" altLang="en-US" smtClean="0"/>
              <a:t>16</a:t>
            </a:fld>
            <a:endParaRPr kumimoji="1" lang="zh-CN" altLang="en-US"/>
          </a:p>
        </p:txBody>
      </p:sp>
    </p:spTree>
    <p:extLst>
      <p:ext uri="{BB962C8B-B14F-4D97-AF65-F5344CB8AC3E}">
        <p14:creationId xmlns:p14="http://schemas.microsoft.com/office/powerpoint/2010/main" val="2876743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从题目可以看出，这篇工作相比普通的按像素生成图片的主要不同是要通过</a:t>
            </a:r>
            <a:r>
              <a:rPr kumimoji="1" lang="en-US" altLang="zh-CN" dirty="0"/>
              <a:t>readable</a:t>
            </a:r>
            <a:r>
              <a:rPr kumimoji="1" lang="zh-CN" altLang="en-US" dirty="0"/>
              <a:t>的程序来理解图片是如何生成的</a:t>
            </a:r>
          </a:p>
        </p:txBody>
      </p:sp>
      <p:sp>
        <p:nvSpPr>
          <p:cNvPr id="4" name="灯片编号占位符 3"/>
          <p:cNvSpPr>
            <a:spLocks noGrp="1"/>
          </p:cNvSpPr>
          <p:nvPr>
            <p:ph type="sldNum" sz="quarter" idx="5"/>
          </p:nvPr>
        </p:nvSpPr>
        <p:spPr/>
        <p:txBody>
          <a:bodyPr/>
          <a:lstStyle/>
          <a:p>
            <a:fld id="{29C99009-AD31-D646-B85C-141D8D866FBB}" type="slidenum">
              <a:rPr kumimoji="1" lang="zh-CN" altLang="en-US" smtClean="0"/>
              <a:t>2</a:t>
            </a:fld>
            <a:endParaRPr kumimoji="1" lang="zh-CN" altLang="en-US"/>
          </a:p>
        </p:txBody>
      </p:sp>
    </p:spTree>
    <p:extLst>
      <p:ext uri="{BB962C8B-B14F-4D97-AF65-F5344CB8AC3E}">
        <p14:creationId xmlns:p14="http://schemas.microsoft.com/office/powerpoint/2010/main" val="1586763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一个更具体的例子，是可以将一张图片分解成若干个笔画，也就是绘图的指令，从而让机械臂能一笔一笔写出来</a:t>
            </a:r>
          </a:p>
        </p:txBody>
      </p:sp>
      <p:sp>
        <p:nvSpPr>
          <p:cNvPr id="4" name="灯片编号占位符 3"/>
          <p:cNvSpPr>
            <a:spLocks noGrp="1"/>
          </p:cNvSpPr>
          <p:nvPr>
            <p:ph type="sldNum" sz="quarter" idx="5"/>
          </p:nvPr>
        </p:nvSpPr>
        <p:spPr/>
        <p:txBody>
          <a:bodyPr/>
          <a:lstStyle/>
          <a:p>
            <a:fld id="{29C99009-AD31-D646-B85C-141D8D866FBB}" type="slidenum">
              <a:rPr kumimoji="1" lang="zh-CN" altLang="en-US" smtClean="0"/>
              <a:t>3</a:t>
            </a:fld>
            <a:endParaRPr kumimoji="1" lang="zh-CN" altLang="en-US"/>
          </a:p>
        </p:txBody>
      </p:sp>
    </p:spTree>
    <p:extLst>
      <p:ext uri="{BB962C8B-B14F-4D97-AF65-F5344CB8AC3E}">
        <p14:creationId xmlns:p14="http://schemas.microsoft.com/office/powerpoint/2010/main" val="1894195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那么我们来看主要结构。从图片生成的角度来看这是一个很适合</a:t>
            </a:r>
            <a:r>
              <a:rPr kumimoji="1" lang="en-US" altLang="zh-CN" dirty="0"/>
              <a:t>GAN</a:t>
            </a:r>
            <a:r>
              <a:rPr kumimoji="1" lang="zh-CN" altLang="en-US" dirty="0"/>
              <a:t>的任务，而逐步画图、根据当前画布生成下一步骤的这个过程又是一个典型的强化学习过程。所以这篇文章将对抗神经网络中的</a:t>
            </a:r>
            <a:r>
              <a:rPr kumimoji="1" lang="en-US" altLang="zh-CN" dirty="0"/>
              <a:t>Generator/Discriminator</a:t>
            </a:r>
            <a:r>
              <a:rPr kumimoji="1" lang="zh-CN" altLang="en-US" dirty="0"/>
              <a:t>和</a:t>
            </a:r>
            <a:r>
              <a:rPr kumimoji="1" lang="en-US" altLang="zh-CN" dirty="0"/>
              <a:t>RL</a:t>
            </a:r>
            <a:r>
              <a:rPr kumimoji="1" lang="zh-CN" altLang="en-US" dirty="0"/>
              <a:t>中的</a:t>
            </a:r>
            <a:r>
              <a:rPr kumimoji="1" lang="en-US" altLang="zh-CN" dirty="0"/>
              <a:t>Actor/Critic</a:t>
            </a:r>
            <a:r>
              <a:rPr kumimoji="1" lang="zh-CN" altLang="en-US" dirty="0"/>
              <a:t>这两个</a:t>
            </a:r>
            <a:r>
              <a:rPr kumimoji="1" lang="en-US" altLang="zh-CN" dirty="0"/>
              <a:t>pair</a:t>
            </a:r>
            <a:r>
              <a:rPr kumimoji="1" lang="zh-CN" altLang="en-US" dirty="0"/>
              <a:t>相联系，得到了下一张图的结构（</a:t>
            </a:r>
            <a:r>
              <a:rPr kumimoji="1" lang="en-US" altLang="zh-CN" dirty="0"/>
              <a:t>Note</a:t>
            </a:r>
            <a:r>
              <a:rPr kumimoji="1" lang="zh-CN" altLang="en-US" dirty="0"/>
              <a:t>：不是这篇文章第一次提出这个联系，但最早也是他们提出的）</a:t>
            </a:r>
          </a:p>
        </p:txBody>
      </p:sp>
      <p:sp>
        <p:nvSpPr>
          <p:cNvPr id="4" name="灯片编号占位符 3"/>
          <p:cNvSpPr>
            <a:spLocks noGrp="1"/>
          </p:cNvSpPr>
          <p:nvPr>
            <p:ph type="sldNum" sz="quarter" idx="5"/>
          </p:nvPr>
        </p:nvSpPr>
        <p:spPr/>
        <p:txBody>
          <a:bodyPr/>
          <a:lstStyle/>
          <a:p>
            <a:fld id="{29C99009-AD31-D646-B85C-141D8D866FBB}" type="slidenum">
              <a:rPr kumimoji="1" lang="zh-CN" altLang="en-US" smtClean="0"/>
              <a:t>4</a:t>
            </a:fld>
            <a:endParaRPr kumimoji="1" lang="zh-CN" altLang="en-US"/>
          </a:p>
        </p:txBody>
      </p:sp>
    </p:spTree>
    <p:extLst>
      <p:ext uri="{BB962C8B-B14F-4D97-AF65-F5344CB8AC3E}">
        <p14:creationId xmlns:p14="http://schemas.microsoft.com/office/powerpoint/2010/main" val="395450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这张图里，可以看到相比普通的</a:t>
            </a:r>
            <a:r>
              <a:rPr kumimoji="1" lang="en-US" altLang="zh-CN" dirty="0"/>
              <a:t>GAN</a:t>
            </a:r>
            <a:r>
              <a:rPr kumimoji="1" lang="zh-CN" altLang="en-US" dirty="0"/>
              <a:t>，这里的</a:t>
            </a:r>
            <a:r>
              <a:rPr kumimoji="1" lang="en-US" altLang="zh-CN" dirty="0"/>
              <a:t>Generator</a:t>
            </a:r>
            <a:r>
              <a:rPr kumimoji="1" lang="zh-CN" altLang="en-US" dirty="0"/>
              <a:t>是一个</a:t>
            </a:r>
            <a:r>
              <a:rPr kumimoji="1" lang="en-US" altLang="zh-CN" dirty="0"/>
              <a:t>RL</a:t>
            </a:r>
            <a:r>
              <a:rPr kumimoji="1" lang="zh-CN" altLang="en-US" dirty="0"/>
              <a:t> </a:t>
            </a:r>
            <a:r>
              <a:rPr kumimoji="1" lang="en-US" altLang="zh-CN" dirty="0"/>
              <a:t>agent</a:t>
            </a:r>
            <a:r>
              <a:rPr kumimoji="1" lang="zh-CN" altLang="en-US" dirty="0"/>
              <a:t>；而相比一般的</a:t>
            </a:r>
            <a:r>
              <a:rPr kumimoji="1" lang="en-US" altLang="zh-CN" dirty="0"/>
              <a:t>RL</a:t>
            </a:r>
            <a:r>
              <a:rPr kumimoji="1" lang="zh-CN" altLang="en-US" dirty="0"/>
              <a:t>过程，这里面的</a:t>
            </a:r>
            <a:r>
              <a:rPr kumimoji="1" lang="en-US" altLang="zh-CN" dirty="0"/>
              <a:t>reward</a:t>
            </a:r>
            <a:r>
              <a:rPr kumimoji="1" lang="zh-CN" altLang="en-US" dirty="0"/>
              <a:t>是由</a:t>
            </a:r>
            <a:r>
              <a:rPr kumimoji="1" lang="en-US" altLang="zh-CN" dirty="0"/>
              <a:t>discriminator</a:t>
            </a:r>
            <a:r>
              <a:rPr kumimoji="1" lang="zh-CN" altLang="en-US" dirty="0"/>
              <a:t>提供的</a:t>
            </a:r>
          </a:p>
        </p:txBody>
      </p:sp>
      <p:sp>
        <p:nvSpPr>
          <p:cNvPr id="4" name="灯片编号占位符 3"/>
          <p:cNvSpPr>
            <a:spLocks noGrp="1"/>
          </p:cNvSpPr>
          <p:nvPr>
            <p:ph type="sldNum" sz="quarter" idx="5"/>
          </p:nvPr>
        </p:nvSpPr>
        <p:spPr/>
        <p:txBody>
          <a:bodyPr/>
          <a:lstStyle/>
          <a:p>
            <a:fld id="{29C99009-AD31-D646-B85C-141D8D866FBB}" type="slidenum">
              <a:rPr kumimoji="1" lang="zh-CN" altLang="en-US" smtClean="0"/>
              <a:t>5</a:t>
            </a:fld>
            <a:endParaRPr kumimoji="1" lang="zh-CN" altLang="en-US"/>
          </a:p>
        </p:txBody>
      </p:sp>
    </p:spTree>
    <p:extLst>
      <p:ext uri="{BB962C8B-B14F-4D97-AF65-F5344CB8AC3E}">
        <p14:creationId xmlns:p14="http://schemas.microsoft.com/office/powerpoint/2010/main" val="1864756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有一个想法是为什么不直接用图片之间的像素距离而要用一个</a:t>
            </a:r>
            <a:r>
              <a:rPr kumimoji="1" lang="en-US" altLang="zh-CN" dirty="0"/>
              <a:t>discriminator</a:t>
            </a:r>
            <a:r>
              <a:rPr kumimoji="1" lang="zh-CN" altLang="en-US" dirty="0"/>
              <a:t>来作为</a:t>
            </a:r>
            <a:r>
              <a:rPr kumimoji="1" lang="en-US" altLang="zh-CN" dirty="0"/>
              <a:t>agent</a:t>
            </a:r>
            <a:r>
              <a:rPr kumimoji="1" lang="zh-CN" altLang="en-US" dirty="0"/>
              <a:t>的</a:t>
            </a:r>
            <a:r>
              <a:rPr kumimoji="1" lang="en-US" altLang="zh-CN" dirty="0"/>
              <a:t>reward</a:t>
            </a:r>
            <a:r>
              <a:rPr kumimoji="1" lang="zh-CN" altLang="en-US" dirty="0"/>
              <a:t>，原因是相比像素距离</a:t>
            </a:r>
            <a:r>
              <a:rPr kumimoji="1" lang="en-US" altLang="zh-CN" dirty="0"/>
              <a:t>discriminator</a:t>
            </a:r>
            <a:r>
              <a:rPr kumimoji="1" lang="zh-CN" altLang="en-US" dirty="0"/>
              <a:t>能提供更好的梯度性质，比如图中在圆和</a:t>
            </a:r>
            <a:r>
              <a:rPr kumimoji="1" lang="en-US" altLang="zh-CN" dirty="0"/>
              <a:t>target</a:t>
            </a:r>
            <a:r>
              <a:rPr kumimoji="1" lang="zh-CN" altLang="en-US" dirty="0"/>
              <a:t>相距较远时梯度也不为</a:t>
            </a:r>
            <a:r>
              <a:rPr kumimoji="1" lang="en-US" altLang="zh-CN" dirty="0"/>
              <a:t>0</a:t>
            </a:r>
            <a:endParaRPr kumimoji="1" lang="zh-CN" altLang="en-US" dirty="0"/>
          </a:p>
        </p:txBody>
      </p:sp>
      <p:sp>
        <p:nvSpPr>
          <p:cNvPr id="4" name="灯片编号占位符 3"/>
          <p:cNvSpPr>
            <a:spLocks noGrp="1"/>
          </p:cNvSpPr>
          <p:nvPr>
            <p:ph type="sldNum" sz="quarter" idx="5"/>
          </p:nvPr>
        </p:nvSpPr>
        <p:spPr/>
        <p:txBody>
          <a:bodyPr/>
          <a:lstStyle/>
          <a:p>
            <a:fld id="{29C99009-AD31-D646-B85C-141D8D866FBB}" type="slidenum">
              <a:rPr kumimoji="1" lang="zh-CN" altLang="en-US" smtClean="0"/>
              <a:t>6</a:t>
            </a:fld>
            <a:endParaRPr kumimoji="1" lang="zh-CN" altLang="en-US"/>
          </a:p>
        </p:txBody>
      </p:sp>
    </p:spTree>
    <p:extLst>
      <p:ext uri="{BB962C8B-B14F-4D97-AF65-F5344CB8AC3E}">
        <p14:creationId xmlns:p14="http://schemas.microsoft.com/office/powerpoint/2010/main" val="4238879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首先我们来看</a:t>
            </a:r>
            <a:r>
              <a:rPr kumimoji="1" lang="en-US" altLang="zh-CN" dirty="0"/>
              <a:t>Discriminator</a:t>
            </a:r>
            <a:r>
              <a:rPr kumimoji="1" lang="zh-CN" altLang="en-US" dirty="0"/>
              <a:t>，</a:t>
            </a:r>
            <a:r>
              <a:rPr kumimoji="1" lang="en-US" altLang="zh-CN" dirty="0"/>
              <a:t>Discriminator</a:t>
            </a:r>
            <a:r>
              <a:rPr kumimoji="1" lang="zh-CN" altLang="en-US" dirty="0"/>
              <a:t>的主要任务是来分辨通过笔画生成的</a:t>
            </a:r>
            <a:r>
              <a:rPr kumimoji="1" lang="en-US" altLang="zh-CN" dirty="0"/>
              <a:t>fake</a:t>
            </a:r>
            <a:r>
              <a:rPr kumimoji="1" lang="zh-CN" altLang="en-US" dirty="0"/>
              <a:t> </a:t>
            </a:r>
            <a:r>
              <a:rPr kumimoji="1" lang="en-US" altLang="zh-CN" dirty="0"/>
              <a:t>image</a:t>
            </a:r>
            <a:r>
              <a:rPr kumimoji="1" lang="zh-CN" altLang="en-US" dirty="0"/>
              <a:t>和数据集中的</a:t>
            </a:r>
            <a:r>
              <a:rPr kumimoji="1" lang="en-US" altLang="zh-CN" dirty="0"/>
              <a:t>real</a:t>
            </a:r>
            <a:r>
              <a:rPr kumimoji="1" lang="zh-CN" altLang="en-US" dirty="0"/>
              <a:t> </a:t>
            </a:r>
            <a:r>
              <a:rPr kumimoji="1" lang="en-US" altLang="zh-CN" dirty="0"/>
              <a:t>image</a:t>
            </a:r>
            <a:r>
              <a:rPr kumimoji="1" lang="zh-CN" altLang="en-US" dirty="0"/>
              <a:t>，然后将分辨的结果作为</a:t>
            </a:r>
            <a:r>
              <a:rPr kumimoji="1" lang="en-US" altLang="zh-CN" dirty="0"/>
              <a:t>RL</a:t>
            </a:r>
            <a:r>
              <a:rPr kumimoji="1" lang="zh-CN" altLang="en-US" dirty="0"/>
              <a:t>过程的</a:t>
            </a:r>
            <a:r>
              <a:rPr kumimoji="1" lang="en-US" altLang="zh-CN" dirty="0"/>
              <a:t>reward</a:t>
            </a:r>
            <a:r>
              <a:rPr kumimoji="1" lang="zh-CN" altLang="en-US" dirty="0"/>
              <a:t>。他基本沿用了</a:t>
            </a:r>
            <a:r>
              <a:rPr kumimoji="1" lang="en-US" altLang="zh-CN" dirty="0"/>
              <a:t>DCGAN</a:t>
            </a:r>
            <a:r>
              <a:rPr kumimoji="1" lang="zh-CN" altLang="en-US" dirty="0"/>
              <a:t>来作为</a:t>
            </a:r>
            <a:r>
              <a:rPr kumimoji="1" lang="en-US" altLang="zh-CN" dirty="0"/>
              <a:t>Discriminator</a:t>
            </a:r>
            <a:r>
              <a:rPr kumimoji="1" lang="zh-CN" altLang="en-US" dirty="0"/>
              <a:t>的结构</a:t>
            </a:r>
          </a:p>
        </p:txBody>
      </p:sp>
      <p:sp>
        <p:nvSpPr>
          <p:cNvPr id="4" name="灯片编号占位符 3"/>
          <p:cNvSpPr>
            <a:spLocks noGrp="1"/>
          </p:cNvSpPr>
          <p:nvPr>
            <p:ph type="sldNum" sz="quarter" idx="5"/>
          </p:nvPr>
        </p:nvSpPr>
        <p:spPr/>
        <p:txBody>
          <a:bodyPr/>
          <a:lstStyle/>
          <a:p>
            <a:fld id="{29C99009-AD31-D646-B85C-141D8D866FBB}" type="slidenum">
              <a:rPr kumimoji="1" lang="zh-CN" altLang="en-US" smtClean="0"/>
              <a:t>7</a:t>
            </a:fld>
            <a:endParaRPr kumimoji="1" lang="zh-CN" altLang="en-US"/>
          </a:p>
        </p:txBody>
      </p:sp>
    </p:spTree>
    <p:extLst>
      <p:ext uri="{BB962C8B-B14F-4D97-AF65-F5344CB8AC3E}">
        <p14:creationId xmlns:p14="http://schemas.microsoft.com/office/powerpoint/2010/main" val="2642123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然后他们利用</a:t>
            </a:r>
            <a:r>
              <a:rPr kumimoji="1" lang="en-US" altLang="zh-CN" dirty="0"/>
              <a:t>Wasserstein</a:t>
            </a:r>
            <a:r>
              <a:rPr kumimoji="1" lang="zh-CN" altLang="en-US" dirty="0"/>
              <a:t> </a:t>
            </a:r>
            <a:r>
              <a:rPr kumimoji="1" lang="en-US" altLang="zh-CN" dirty="0"/>
              <a:t>distance</a:t>
            </a:r>
            <a:r>
              <a:rPr kumimoji="1" lang="zh-CN" altLang="en-US" dirty="0"/>
              <a:t>来作为</a:t>
            </a:r>
            <a:r>
              <a:rPr kumimoji="1" lang="en-US" altLang="zh-CN" dirty="0"/>
              <a:t>Loss</a:t>
            </a:r>
            <a:r>
              <a:rPr kumimoji="1" lang="zh-CN" altLang="en-US" dirty="0"/>
              <a:t>，也就是使用</a:t>
            </a:r>
            <a:r>
              <a:rPr kumimoji="1" lang="en-US" altLang="zh-CN" dirty="0"/>
              <a:t>WGAN</a:t>
            </a:r>
            <a:r>
              <a:rPr kumimoji="1" lang="zh-CN" altLang="en-US" dirty="0"/>
              <a:t> </a:t>
            </a:r>
            <a:r>
              <a:rPr kumimoji="1" lang="en-US" altLang="zh-CN" dirty="0"/>
              <a:t>objective</a:t>
            </a:r>
            <a:r>
              <a:rPr kumimoji="1" lang="zh-CN" altLang="en-US" dirty="0"/>
              <a:t>而不是</a:t>
            </a:r>
            <a:r>
              <a:rPr kumimoji="1" lang="en-US" altLang="zh-CN" dirty="0"/>
              <a:t>vanilla</a:t>
            </a:r>
            <a:r>
              <a:rPr kumimoji="1" lang="zh-CN" altLang="en-US" dirty="0"/>
              <a:t> </a:t>
            </a:r>
            <a:r>
              <a:rPr kumimoji="1" lang="en-US" altLang="zh-CN" dirty="0"/>
              <a:t>GAN</a:t>
            </a:r>
            <a:r>
              <a:rPr kumimoji="1" lang="zh-CN" altLang="en-US" dirty="0"/>
              <a:t>的优化目标来解决梯度消失问题。</a:t>
            </a:r>
          </a:p>
        </p:txBody>
      </p:sp>
      <p:sp>
        <p:nvSpPr>
          <p:cNvPr id="4" name="灯片编号占位符 3"/>
          <p:cNvSpPr>
            <a:spLocks noGrp="1"/>
          </p:cNvSpPr>
          <p:nvPr>
            <p:ph type="sldNum" sz="quarter" idx="5"/>
          </p:nvPr>
        </p:nvSpPr>
        <p:spPr/>
        <p:txBody>
          <a:bodyPr/>
          <a:lstStyle/>
          <a:p>
            <a:fld id="{29C99009-AD31-D646-B85C-141D8D866FBB}" type="slidenum">
              <a:rPr kumimoji="1" lang="zh-CN" altLang="en-US" smtClean="0"/>
              <a:t>8</a:t>
            </a:fld>
            <a:endParaRPr kumimoji="1" lang="zh-CN" altLang="en-US"/>
          </a:p>
        </p:txBody>
      </p:sp>
    </p:spTree>
    <p:extLst>
      <p:ext uri="{BB962C8B-B14F-4D97-AF65-F5344CB8AC3E}">
        <p14:creationId xmlns:p14="http://schemas.microsoft.com/office/powerpoint/2010/main" val="37753689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然后我们来看</a:t>
            </a:r>
            <a:r>
              <a:rPr kumimoji="1" lang="en-US" altLang="zh-CN" dirty="0"/>
              <a:t>Generator</a:t>
            </a:r>
            <a:r>
              <a:rPr kumimoji="1" lang="zh-CN" altLang="en-US" dirty="0"/>
              <a:t>。一般的</a:t>
            </a:r>
            <a:r>
              <a:rPr kumimoji="1" lang="en-US" altLang="zh-CN" dirty="0"/>
              <a:t>WGAN</a:t>
            </a:r>
            <a:r>
              <a:rPr kumimoji="1" lang="zh-CN" altLang="en-US" dirty="0"/>
              <a:t>中的</a:t>
            </a:r>
            <a:r>
              <a:rPr kumimoji="1" lang="en-US" altLang="zh-CN" dirty="0"/>
              <a:t>Generator</a:t>
            </a:r>
            <a:r>
              <a:rPr kumimoji="1" lang="zh-CN" altLang="en-US" dirty="0"/>
              <a:t>的</a:t>
            </a:r>
            <a:r>
              <a:rPr kumimoji="1" lang="en-US" altLang="zh-CN" dirty="0"/>
              <a:t>objective</a:t>
            </a:r>
            <a:r>
              <a:rPr kumimoji="1" lang="zh-CN" altLang="en-US" dirty="0"/>
              <a:t>是这样的，但是在这个问题中通过若干步来生成图片的程序是一个离散的函数，不能简单求梯度</a:t>
            </a:r>
          </a:p>
        </p:txBody>
      </p:sp>
      <p:sp>
        <p:nvSpPr>
          <p:cNvPr id="4" name="灯片编号占位符 3"/>
          <p:cNvSpPr>
            <a:spLocks noGrp="1"/>
          </p:cNvSpPr>
          <p:nvPr>
            <p:ph type="sldNum" sz="quarter" idx="5"/>
          </p:nvPr>
        </p:nvSpPr>
        <p:spPr/>
        <p:txBody>
          <a:bodyPr/>
          <a:lstStyle/>
          <a:p>
            <a:fld id="{29C99009-AD31-D646-B85C-141D8D866FBB}" type="slidenum">
              <a:rPr kumimoji="1" lang="zh-CN" altLang="en-US" smtClean="0"/>
              <a:t>9</a:t>
            </a:fld>
            <a:endParaRPr kumimoji="1" lang="zh-CN" altLang="en-US"/>
          </a:p>
        </p:txBody>
      </p:sp>
    </p:spTree>
    <p:extLst>
      <p:ext uri="{BB962C8B-B14F-4D97-AF65-F5344CB8AC3E}">
        <p14:creationId xmlns:p14="http://schemas.microsoft.com/office/powerpoint/2010/main" val="3960128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013E28-E1A8-C64A-939B-53BD6F9625DB}"/>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FD8B7F7B-ED6F-574F-B053-7F56AD73E7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F671015D-1DC1-EF43-98C1-C2FB08081BB5}"/>
              </a:ext>
            </a:extLst>
          </p:cNvPr>
          <p:cNvSpPr>
            <a:spLocks noGrp="1"/>
          </p:cNvSpPr>
          <p:nvPr>
            <p:ph type="dt" sz="half" idx="10"/>
          </p:nvPr>
        </p:nvSpPr>
        <p:spPr/>
        <p:txBody>
          <a:bodyPr/>
          <a:lstStyle/>
          <a:p>
            <a:fld id="{34401F0E-C3DE-8042-B29A-45A41C9FBD45}" type="datetimeFigureOut">
              <a:rPr kumimoji="1" lang="zh-CN" altLang="en-US" smtClean="0"/>
              <a:t>2020/5/20</a:t>
            </a:fld>
            <a:endParaRPr kumimoji="1" lang="zh-CN" altLang="en-US"/>
          </a:p>
        </p:txBody>
      </p:sp>
      <p:sp>
        <p:nvSpPr>
          <p:cNvPr id="5" name="页脚占位符 4">
            <a:extLst>
              <a:ext uri="{FF2B5EF4-FFF2-40B4-BE49-F238E27FC236}">
                <a16:creationId xmlns:a16="http://schemas.microsoft.com/office/drawing/2014/main" id="{AEF79491-A8B3-0641-91AB-0BB93BF9294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3184FB2E-1250-9348-BC02-6E408DB7BBE1}"/>
              </a:ext>
            </a:extLst>
          </p:cNvPr>
          <p:cNvSpPr>
            <a:spLocks noGrp="1"/>
          </p:cNvSpPr>
          <p:nvPr>
            <p:ph type="sldNum" sz="quarter" idx="12"/>
          </p:nvPr>
        </p:nvSpPr>
        <p:spPr/>
        <p:txBody>
          <a:bodyPr/>
          <a:lstStyle/>
          <a:p>
            <a:fld id="{A124B411-C63A-A743-8C17-099A7363BB6C}" type="slidenum">
              <a:rPr kumimoji="1" lang="zh-CN" altLang="en-US" smtClean="0"/>
              <a:t>‹#›</a:t>
            </a:fld>
            <a:endParaRPr kumimoji="1" lang="zh-CN" altLang="en-US"/>
          </a:p>
        </p:txBody>
      </p:sp>
    </p:spTree>
    <p:extLst>
      <p:ext uri="{BB962C8B-B14F-4D97-AF65-F5344CB8AC3E}">
        <p14:creationId xmlns:p14="http://schemas.microsoft.com/office/powerpoint/2010/main" val="1375505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5C313-F753-474D-9C73-A025687DF6CB}"/>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55CA7639-D43A-7E4B-ADBB-744ECA4CB0F4}"/>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C8115942-8C8E-534D-99BD-7E10E859956B}"/>
              </a:ext>
            </a:extLst>
          </p:cNvPr>
          <p:cNvSpPr>
            <a:spLocks noGrp="1"/>
          </p:cNvSpPr>
          <p:nvPr>
            <p:ph type="dt" sz="half" idx="10"/>
          </p:nvPr>
        </p:nvSpPr>
        <p:spPr/>
        <p:txBody>
          <a:bodyPr/>
          <a:lstStyle/>
          <a:p>
            <a:fld id="{34401F0E-C3DE-8042-B29A-45A41C9FBD45}" type="datetimeFigureOut">
              <a:rPr kumimoji="1" lang="zh-CN" altLang="en-US" smtClean="0"/>
              <a:t>2020/5/20</a:t>
            </a:fld>
            <a:endParaRPr kumimoji="1" lang="zh-CN" altLang="en-US"/>
          </a:p>
        </p:txBody>
      </p:sp>
      <p:sp>
        <p:nvSpPr>
          <p:cNvPr id="5" name="页脚占位符 4">
            <a:extLst>
              <a:ext uri="{FF2B5EF4-FFF2-40B4-BE49-F238E27FC236}">
                <a16:creationId xmlns:a16="http://schemas.microsoft.com/office/drawing/2014/main" id="{80785A3B-A631-5146-AAAA-997D77CDD817}"/>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EB3C134-F7EF-844B-AF56-C58A45978D7C}"/>
              </a:ext>
            </a:extLst>
          </p:cNvPr>
          <p:cNvSpPr>
            <a:spLocks noGrp="1"/>
          </p:cNvSpPr>
          <p:nvPr>
            <p:ph type="sldNum" sz="quarter" idx="12"/>
          </p:nvPr>
        </p:nvSpPr>
        <p:spPr/>
        <p:txBody>
          <a:bodyPr/>
          <a:lstStyle/>
          <a:p>
            <a:fld id="{A124B411-C63A-A743-8C17-099A7363BB6C}" type="slidenum">
              <a:rPr kumimoji="1" lang="zh-CN" altLang="en-US" smtClean="0"/>
              <a:t>‹#›</a:t>
            </a:fld>
            <a:endParaRPr kumimoji="1" lang="zh-CN" altLang="en-US"/>
          </a:p>
        </p:txBody>
      </p:sp>
    </p:spTree>
    <p:extLst>
      <p:ext uri="{BB962C8B-B14F-4D97-AF65-F5344CB8AC3E}">
        <p14:creationId xmlns:p14="http://schemas.microsoft.com/office/powerpoint/2010/main" val="2984632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5258371-9727-7941-8E2B-49C7D17E5EEF}"/>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B24F5080-E132-A34B-BAB1-D65FFDE299D5}"/>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6431AAE9-4352-324E-B6AC-5758B29F2997}"/>
              </a:ext>
            </a:extLst>
          </p:cNvPr>
          <p:cNvSpPr>
            <a:spLocks noGrp="1"/>
          </p:cNvSpPr>
          <p:nvPr>
            <p:ph type="dt" sz="half" idx="10"/>
          </p:nvPr>
        </p:nvSpPr>
        <p:spPr/>
        <p:txBody>
          <a:bodyPr/>
          <a:lstStyle/>
          <a:p>
            <a:fld id="{34401F0E-C3DE-8042-B29A-45A41C9FBD45}" type="datetimeFigureOut">
              <a:rPr kumimoji="1" lang="zh-CN" altLang="en-US" smtClean="0"/>
              <a:t>2020/5/20</a:t>
            </a:fld>
            <a:endParaRPr kumimoji="1" lang="zh-CN" altLang="en-US"/>
          </a:p>
        </p:txBody>
      </p:sp>
      <p:sp>
        <p:nvSpPr>
          <p:cNvPr id="5" name="页脚占位符 4">
            <a:extLst>
              <a:ext uri="{FF2B5EF4-FFF2-40B4-BE49-F238E27FC236}">
                <a16:creationId xmlns:a16="http://schemas.microsoft.com/office/drawing/2014/main" id="{755C95F7-D330-A244-8F9A-115C596238C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E6FF211-7D68-3E45-93A3-680A8AAE27CC}"/>
              </a:ext>
            </a:extLst>
          </p:cNvPr>
          <p:cNvSpPr>
            <a:spLocks noGrp="1"/>
          </p:cNvSpPr>
          <p:nvPr>
            <p:ph type="sldNum" sz="quarter" idx="12"/>
          </p:nvPr>
        </p:nvSpPr>
        <p:spPr/>
        <p:txBody>
          <a:bodyPr/>
          <a:lstStyle/>
          <a:p>
            <a:fld id="{A124B411-C63A-A743-8C17-099A7363BB6C}" type="slidenum">
              <a:rPr kumimoji="1" lang="zh-CN" altLang="en-US" smtClean="0"/>
              <a:t>‹#›</a:t>
            </a:fld>
            <a:endParaRPr kumimoji="1" lang="zh-CN" altLang="en-US"/>
          </a:p>
        </p:txBody>
      </p:sp>
    </p:spTree>
    <p:extLst>
      <p:ext uri="{BB962C8B-B14F-4D97-AF65-F5344CB8AC3E}">
        <p14:creationId xmlns:p14="http://schemas.microsoft.com/office/powerpoint/2010/main" val="3871374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D3DC8B-4C9D-F94A-98FB-72CAB4C0256F}"/>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62FA8877-0353-844B-BD69-099EE1E1B69F}"/>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5C1117A-8B30-F349-9CB7-0A34D8D5A50A}"/>
              </a:ext>
            </a:extLst>
          </p:cNvPr>
          <p:cNvSpPr>
            <a:spLocks noGrp="1"/>
          </p:cNvSpPr>
          <p:nvPr>
            <p:ph type="dt" sz="half" idx="10"/>
          </p:nvPr>
        </p:nvSpPr>
        <p:spPr/>
        <p:txBody>
          <a:bodyPr/>
          <a:lstStyle/>
          <a:p>
            <a:fld id="{34401F0E-C3DE-8042-B29A-45A41C9FBD45}" type="datetimeFigureOut">
              <a:rPr kumimoji="1" lang="zh-CN" altLang="en-US" smtClean="0"/>
              <a:t>2020/5/20</a:t>
            </a:fld>
            <a:endParaRPr kumimoji="1" lang="zh-CN" altLang="en-US"/>
          </a:p>
        </p:txBody>
      </p:sp>
      <p:sp>
        <p:nvSpPr>
          <p:cNvPr id="5" name="页脚占位符 4">
            <a:extLst>
              <a:ext uri="{FF2B5EF4-FFF2-40B4-BE49-F238E27FC236}">
                <a16:creationId xmlns:a16="http://schemas.microsoft.com/office/drawing/2014/main" id="{BFE704D5-6385-BA44-B8B1-98C300438AF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0604E4F-ADE5-8940-892D-3F6FDE6D3795}"/>
              </a:ext>
            </a:extLst>
          </p:cNvPr>
          <p:cNvSpPr>
            <a:spLocks noGrp="1"/>
          </p:cNvSpPr>
          <p:nvPr>
            <p:ph type="sldNum" sz="quarter" idx="12"/>
          </p:nvPr>
        </p:nvSpPr>
        <p:spPr/>
        <p:txBody>
          <a:bodyPr/>
          <a:lstStyle/>
          <a:p>
            <a:fld id="{A124B411-C63A-A743-8C17-099A7363BB6C}" type="slidenum">
              <a:rPr kumimoji="1" lang="zh-CN" altLang="en-US" smtClean="0"/>
              <a:t>‹#›</a:t>
            </a:fld>
            <a:endParaRPr kumimoji="1" lang="zh-CN" altLang="en-US"/>
          </a:p>
        </p:txBody>
      </p:sp>
    </p:spTree>
    <p:extLst>
      <p:ext uri="{BB962C8B-B14F-4D97-AF65-F5344CB8AC3E}">
        <p14:creationId xmlns:p14="http://schemas.microsoft.com/office/powerpoint/2010/main" val="15687826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C1AF8C-6475-6D45-8587-2AF085DD27C0}"/>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6EF8AEEB-23B8-C549-BE8A-0C80F638A3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32DE78F8-6FC9-6941-A4B2-88C5873F9578}"/>
              </a:ext>
            </a:extLst>
          </p:cNvPr>
          <p:cNvSpPr>
            <a:spLocks noGrp="1"/>
          </p:cNvSpPr>
          <p:nvPr>
            <p:ph type="dt" sz="half" idx="10"/>
          </p:nvPr>
        </p:nvSpPr>
        <p:spPr/>
        <p:txBody>
          <a:bodyPr/>
          <a:lstStyle/>
          <a:p>
            <a:fld id="{34401F0E-C3DE-8042-B29A-45A41C9FBD45}" type="datetimeFigureOut">
              <a:rPr kumimoji="1" lang="zh-CN" altLang="en-US" smtClean="0"/>
              <a:t>2020/5/20</a:t>
            </a:fld>
            <a:endParaRPr kumimoji="1" lang="zh-CN" altLang="en-US"/>
          </a:p>
        </p:txBody>
      </p:sp>
      <p:sp>
        <p:nvSpPr>
          <p:cNvPr id="5" name="页脚占位符 4">
            <a:extLst>
              <a:ext uri="{FF2B5EF4-FFF2-40B4-BE49-F238E27FC236}">
                <a16:creationId xmlns:a16="http://schemas.microsoft.com/office/drawing/2014/main" id="{BD734466-CC6D-3249-B4B0-777B7EC7E34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DB18F73-B6E8-C848-A655-1D45384850C3}"/>
              </a:ext>
            </a:extLst>
          </p:cNvPr>
          <p:cNvSpPr>
            <a:spLocks noGrp="1"/>
          </p:cNvSpPr>
          <p:nvPr>
            <p:ph type="sldNum" sz="quarter" idx="12"/>
          </p:nvPr>
        </p:nvSpPr>
        <p:spPr/>
        <p:txBody>
          <a:bodyPr/>
          <a:lstStyle/>
          <a:p>
            <a:fld id="{A124B411-C63A-A743-8C17-099A7363BB6C}" type="slidenum">
              <a:rPr kumimoji="1" lang="zh-CN" altLang="en-US" smtClean="0"/>
              <a:t>‹#›</a:t>
            </a:fld>
            <a:endParaRPr kumimoji="1" lang="zh-CN" altLang="en-US"/>
          </a:p>
        </p:txBody>
      </p:sp>
    </p:spTree>
    <p:extLst>
      <p:ext uri="{BB962C8B-B14F-4D97-AF65-F5344CB8AC3E}">
        <p14:creationId xmlns:p14="http://schemas.microsoft.com/office/powerpoint/2010/main" val="6793428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4D0FD8-2B72-F745-AD16-EA8FCBEEFAF8}"/>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FD7F67B3-F360-4F49-9500-4F5A283834D7}"/>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C9126152-9919-0B48-9073-40F34144DFCE}"/>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7274B2E8-3A91-4B48-8C84-CF9B6F245614}"/>
              </a:ext>
            </a:extLst>
          </p:cNvPr>
          <p:cNvSpPr>
            <a:spLocks noGrp="1"/>
          </p:cNvSpPr>
          <p:nvPr>
            <p:ph type="dt" sz="half" idx="10"/>
          </p:nvPr>
        </p:nvSpPr>
        <p:spPr/>
        <p:txBody>
          <a:bodyPr/>
          <a:lstStyle/>
          <a:p>
            <a:fld id="{34401F0E-C3DE-8042-B29A-45A41C9FBD45}" type="datetimeFigureOut">
              <a:rPr kumimoji="1" lang="zh-CN" altLang="en-US" smtClean="0"/>
              <a:t>2020/5/20</a:t>
            </a:fld>
            <a:endParaRPr kumimoji="1" lang="zh-CN" altLang="en-US"/>
          </a:p>
        </p:txBody>
      </p:sp>
      <p:sp>
        <p:nvSpPr>
          <p:cNvPr id="6" name="页脚占位符 5">
            <a:extLst>
              <a:ext uri="{FF2B5EF4-FFF2-40B4-BE49-F238E27FC236}">
                <a16:creationId xmlns:a16="http://schemas.microsoft.com/office/drawing/2014/main" id="{B20F8491-B5F4-3D47-B4D3-16A5635CEC0A}"/>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61CE766E-889B-2F49-A99D-60726924C452}"/>
              </a:ext>
            </a:extLst>
          </p:cNvPr>
          <p:cNvSpPr>
            <a:spLocks noGrp="1"/>
          </p:cNvSpPr>
          <p:nvPr>
            <p:ph type="sldNum" sz="quarter" idx="12"/>
          </p:nvPr>
        </p:nvSpPr>
        <p:spPr/>
        <p:txBody>
          <a:bodyPr/>
          <a:lstStyle/>
          <a:p>
            <a:fld id="{A124B411-C63A-A743-8C17-099A7363BB6C}" type="slidenum">
              <a:rPr kumimoji="1" lang="zh-CN" altLang="en-US" smtClean="0"/>
              <a:t>‹#›</a:t>
            </a:fld>
            <a:endParaRPr kumimoji="1" lang="zh-CN" altLang="en-US"/>
          </a:p>
        </p:txBody>
      </p:sp>
    </p:spTree>
    <p:extLst>
      <p:ext uri="{BB962C8B-B14F-4D97-AF65-F5344CB8AC3E}">
        <p14:creationId xmlns:p14="http://schemas.microsoft.com/office/powerpoint/2010/main" val="3344181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75B910-B91E-5143-A6A1-4CC7B11A83F9}"/>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76186CEF-639A-F24D-8446-4F6E792297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1C251C37-1B55-2C41-BD88-183503770E31}"/>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7F405A83-138B-0949-8356-0AA13F9214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17FDEA6C-EEE7-D04B-AC80-499BAC1F204B}"/>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DF45E955-A953-474A-B217-FECBD431CC73}"/>
              </a:ext>
            </a:extLst>
          </p:cNvPr>
          <p:cNvSpPr>
            <a:spLocks noGrp="1"/>
          </p:cNvSpPr>
          <p:nvPr>
            <p:ph type="dt" sz="half" idx="10"/>
          </p:nvPr>
        </p:nvSpPr>
        <p:spPr/>
        <p:txBody>
          <a:bodyPr/>
          <a:lstStyle/>
          <a:p>
            <a:fld id="{34401F0E-C3DE-8042-B29A-45A41C9FBD45}" type="datetimeFigureOut">
              <a:rPr kumimoji="1" lang="zh-CN" altLang="en-US" smtClean="0"/>
              <a:t>2020/5/20</a:t>
            </a:fld>
            <a:endParaRPr kumimoji="1" lang="zh-CN" altLang="en-US"/>
          </a:p>
        </p:txBody>
      </p:sp>
      <p:sp>
        <p:nvSpPr>
          <p:cNvPr id="8" name="页脚占位符 7">
            <a:extLst>
              <a:ext uri="{FF2B5EF4-FFF2-40B4-BE49-F238E27FC236}">
                <a16:creationId xmlns:a16="http://schemas.microsoft.com/office/drawing/2014/main" id="{33B76375-0705-B949-8868-9AF50136BAEB}"/>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15123571-55BB-6D4A-8197-8EE49A02CA00}"/>
              </a:ext>
            </a:extLst>
          </p:cNvPr>
          <p:cNvSpPr>
            <a:spLocks noGrp="1"/>
          </p:cNvSpPr>
          <p:nvPr>
            <p:ph type="sldNum" sz="quarter" idx="12"/>
          </p:nvPr>
        </p:nvSpPr>
        <p:spPr/>
        <p:txBody>
          <a:bodyPr/>
          <a:lstStyle/>
          <a:p>
            <a:fld id="{A124B411-C63A-A743-8C17-099A7363BB6C}" type="slidenum">
              <a:rPr kumimoji="1" lang="zh-CN" altLang="en-US" smtClean="0"/>
              <a:t>‹#›</a:t>
            </a:fld>
            <a:endParaRPr kumimoji="1" lang="zh-CN" altLang="en-US"/>
          </a:p>
        </p:txBody>
      </p:sp>
    </p:spTree>
    <p:extLst>
      <p:ext uri="{BB962C8B-B14F-4D97-AF65-F5344CB8AC3E}">
        <p14:creationId xmlns:p14="http://schemas.microsoft.com/office/powerpoint/2010/main" val="3603093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CFEF1-CB83-CB4A-8F1E-86B27E88E793}"/>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935101BA-AE98-AE4E-ACF2-F21D410B0B60}"/>
              </a:ext>
            </a:extLst>
          </p:cNvPr>
          <p:cNvSpPr>
            <a:spLocks noGrp="1"/>
          </p:cNvSpPr>
          <p:nvPr>
            <p:ph type="dt" sz="half" idx="10"/>
          </p:nvPr>
        </p:nvSpPr>
        <p:spPr/>
        <p:txBody>
          <a:bodyPr/>
          <a:lstStyle/>
          <a:p>
            <a:fld id="{34401F0E-C3DE-8042-B29A-45A41C9FBD45}" type="datetimeFigureOut">
              <a:rPr kumimoji="1" lang="zh-CN" altLang="en-US" smtClean="0"/>
              <a:t>2020/5/20</a:t>
            </a:fld>
            <a:endParaRPr kumimoji="1" lang="zh-CN" altLang="en-US"/>
          </a:p>
        </p:txBody>
      </p:sp>
      <p:sp>
        <p:nvSpPr>
          <p:cNvPr id="4" name="页脚占位符 3">
            <a:extLst>
              <a:ext uri="{FF2B5EF4-FFF2-40B4-BE49-F238E27FC236}">
                <a16:creationId xmlns:a16="http://schemas.microsoft.com/office/drawing/2014/main" id="{7797DB9C-53F6-3945-BF0A-B918FC269783}"/>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C66D7C7B-0994-8445-A403-33F1C91B6C93}"/>
              </a:ext>
            </a:extLst>
          </p:cNvPr>
          <p:cNvSpPr>
            <a:spLocks noGrp="1"/>
          </p:cNvSpPr>
          <p:nvPr>
            <p:ph type="sldNum" sz="quarter" idx="12"/>
          </p:nvPr>
        </p:nvSpPr>
        <p:spPr/>
        <p:txBody>
          <a:bodyPr/>
          <a:lstStyle/>
          <a:p>
            <a:fld id="{A124B411-C63A-A743-8C17-099A7363BB6C}" type="slidenum">
              <a:rPr kumimoji="1" lang="zh-CN" altLang="en-US" smtClean="0"/>
              <a:t>‹#›</a:t>
            </a:fld>
            <a:endParaRPr kumimoji="1" lang="zh-CN" altLang="en-US"/>
          </a:p>
        </p:txBody>
      </p:sp>
    </p:spTree>
    <p:extLst>
      <p:ext uri="{BB962C8B-B14F-4D97-AF65-F5344CB8AC3E}">
        <p14:creationId xmlns:p14="http://schemas.microsoft.com/office/powerpoint/2010/main" val="3464679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37CE86C-C493-264D-84BA-B14698EC1E82}"/>
              </a:ext>
            </a:extLst>
          </p:cNvPr>
          <p:cNvSpPr>
            <a:spLocks noGrp="1"/>
          </p:cNvSpPr>
          <p:nvPr>
            <p:ph type="dt" sz="half" idx="10"/>
          </p:nvPr>
        </p:nvSpPr>
        <p:spPr/>
        <p:txBody>
          <a:bodyPr/>
          <a:lstStyle/>
          <a:p>
            <a:fld id="{34401F0E-C3DE-8042-B29A-45A41C9FBD45}" type="datetimeFigureOut">
              <a:rPr kumimoji="1" lang="zh-CN" altLang="en-US" smtClean="0"/>
              <a:t>2020/5/20</a:t>
            </a:fld>
            <a:endParaRPr kumimoji="1" lang="zh-CN" altLang="en-US"/>
          </a:p>
        </p:txBody>
      </p:sp>
      <p:sp>
        <p:nvSpPr>
          <p:cNvPr id="3" name="页脚占位符 2">
            <a:extLst>
              <a:ext uri="{FF2B5EF4-FFF2-40B4-BE49-F238E27FC236}">
                <a16:creationId xmlns:a16="http://schemas.microsoft.com/office/drawing/2014/main" id="{3ED05383-05B4-0C4A-8F78-52DF4A70F6DA}"/>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62B1EF6C-0936-C04E-82E9-ADC40A460ECD}"/>
              </a:ext>
            </a:extLst>
          </p:cNvPr>
          <p:cNvSpPr>
            <a:spLocks noGrp="1"/>
          </p:cNvSpPr>
          <p:nvPr>
            <p:ph type="sldNum" sz="quarter" idx="12"/>
          </p:nvPr>
        </p:nvSpPr>
        <p:spPr/>
        <p:txBody>
          <a:bodyPr/>
          <a:lstStyle/>
          <a:p>
            <a:fld id="{A124B411-C63A-A743-8C17-099A7363BB6C}" type="slidenum">
              <a:rPr kumimoji="1" lang="zh-CN" altLang="en-US" smtClean="0"/>
              <a:t>‹#›</a:t>
            </a:fld>
            <a:endParaRPr kumimoji="1" lang="zh-CN" altLang="en-US"/>
          </a:p>
        </p:txBody>
      </p:sp>
    </p:spTree>
    <p:extLst>
      <p:ext uri="{BB962C8B-B14F-4D97-AF65-F5344CB8AC3E}">
        <p14:creationId xmlns:p14="http://schemas.microsoft.com/office/powerpoint/2010/main" val="2047790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4E136E-B1D6-7942-9533-7093B75F10D1}"/>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F1A1967E-6949-B242-BC85-7817AE9950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7CEFFA36-62B9-8340-B603-3FC0C99475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906A2FB3-202A-AC4D-BDB4-0E910590C983}"/>
              </a:ext>
            </a:extLst>
          </p:cNvPr>
          <p:cNvSpPr>
            <a:spLocks noGrp="1"/>
          </p:cNvSpPr>
          <p:nvPr>
            <p:ph type="dt" sz="half" idx="10"/>
          </p:nvPr>
        </p:nvSpPr>
        <p:spPr/>
        <p:txBody>
          <a:bodyPr/>
          <a:lstStyle/>
          <a:p>
            <a:fld id="{34401F0E-C3DE-8042-B29A-45A41C9FBD45}" type="datetimeFigureOut">
              <a:rPr kumimoji="1" lang="zh-CN" altLang="en-US" smtClean="0"/>
              <a:t>2020/5/20</a:t>
            </a:fld>
            <a:endParaRPr kumimoji="1" lang="zh-CN" altLang="en-US"/>
          </a:p>
        </p:txBody>
      </p:sp>
      <p:sp>
        <p:nvSpPr>
          <p:cNvPr id="6" name="页脚占位符 5">
            <a:extLst>
              <a:ext uri="{FF2B5EF4-FFF2-40B4-BE49-F238E27FC236}">
                <a16:creationId xmlns:a16="http://schemas.microsoft.com/office/drawing/2014/main" id="{52D63860-E194-5F43-8926-42F7C7C6A323}"/>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773600D6-216A-DF41-B2F9-EF73D1D74BDD}"/>
              </a:ext>
            </a:extLst>
          </p:cNvPr>
          <p:cNvSpPr>
            <a:spLocks noGrp="1"/>
          </p:cNvSpPr>
          <p:nvPr>
            <p:ph type="sldNum" sz="quarter" idx="12"/>
          </p:nvPr>
        </p:nvSpPr>
        <p:spPr/>
        <p:txBody>
          <a:bodyPr/>
          <a:lstStyle/>
          <a:p>
            <a:fld id="{A124B411-C63A-A743-8C17-099A7363BB6C}" type="slidenum">
              <a:rPr kumimoji="1" lang="zh-CN" altLang="en-US" smtClean="0"/>
              <a:t>‹#›</a:t>
            </a:fld>
            <a:endParaRPr kumimoji="1" lang="zh-CN" altLang="en-US"/>
          </a:p>
        </p:txBody>
      </p:sp>
    </p:spTree>
    <p:extLst>
      <p:ext uri="{BB962C8B-B14F-4D97-AF65-F5344CB8AC3E}">
        <p14:creationId xmlns:p14="http://schemas.microsoft.com/office/powerpoint/2010/main" val="4181752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41FE7A-9E5B-BF42-B0B0-C99B834B0D26}"/>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BAC7D9ED-2258-2C45-B404-BA5DA1EEE8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3DFBBE6F-4940-584B-9EDD-9081325635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792F6334-35CA-AB4A-94DB-AED98BA2395E}"/>
              </a:ext>
            </a:extLst>
          </p:cNvPr>
          <p:cNvSpPr>
            <a:spLocks noGrp="1"/>
          </p:cNvSpPr>
          <p:nvPr>
            <p:ph type="dt" sz="half" idx="10"/>
          </p:nvPr>
        </p:nvSpPr>
        <p:spPr/>
        <p:txBody>
          <a:bodyPr/>
          <a:lstStyle/>
          <a:p>
            <a:fld id="{34401F0E-C3DE-8042-B29A-45A41C9FBD45}" type="datetimeFigureOut">
              <a:rPr kumimoji="1" lang="zh-CN" altLang="en-US" smtClean="0"/>
              <a:t>2020/5/20</a:t>
            </a:fld>
            <a:endParaRPr kumimoji="1" lang="zh-CN" altLang="en-US"/>
          </a:p>
        </p:txBody>
      </p:sp>
      <p:sp>
        <p:nvSpPr>
          <p:cNvPr id="6" name="页脚占位符 5">
            <a:extLst>
              <a:ext uri="{FF2B5EF4-FFF2-40B4-BE49-F238E27FC236}">
                <a16:creationId xmlns:a16="http://schemas.microsoft.com/office/drawing/2014/main" id="{DC95F800-1F25-5A46-B97C-182505CFC598}"/>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DE8086F0-C81A-2F45-A8BA-FC57B9216B36}"/>
              </a:ext>
            </a:extLst>
          </p:cNvPr>
          <p:cNvSpPr>
            <a:spLocks noGrp="1"/>
          </p:cNvSpPr>
          <p:nvPr>
            <p:ph type="sldNum" sz="quarter" idx="12"/>
          </p:nvPr>
        </p:nvSpPr>
        <p:spPr/>
        <p:txBody>
          <a:bodyPr/>
          <a:lstStyle/>
          <a:p>
            <a:fld id="{A124B411-C63A-A743-8C17-099A7363BB6C}" type="slidenum">
              <a:rPr kumimoji="1" lang="zh-CN" altLang="en-US" smtClean="0"/>
              <a:t>‹#›</a:t>
            </a:fld>
            <a:endParaRPr kumimoji="1" lang="zh-CN" altLang="en-US"/>
          </a:p>
        </p:txBody>
      </p:sp>
    </p:spTree>
    <p:extLst>
      <p:ext uri="{BB962C8B-B14F-4D97-AF65-F5344CB8AC3E}">
        <p14:creationId xmlns:p14="http://schemas.microsoft.com/office/powerpoint/2010/main" val="116632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D6E6C5A-43F9-2D41-9CBA-287ACB7A9D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8B96C4ED-A32D-744F-9095-323932D22A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89149D40-25F8-0742-A1A0-02533CC6F8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401F0E-C3DE-8042-B29A-45A41C9FBD45}" type="datetimeFigureOut">
              <a:rPr kumimoji="1" lang="zh-CN" altLang="en-US" smtClean="0"/>
              <a:t>2020/5/20</a:t>
            </a:fld>
            <a:endParaRPr kumimoji="1" lang="zh-CN" altLang="en-US"/>
          </a:p>
        </p:txBody>
      </p:sp>
      <p:sp>
        <p:nvSpPr>
          <p:cNvPr id="5" name="页脚占位符 4">
            <a:extLst>
              <a:ext uri="{FF2B5EF4-FFF2-40B4-BE49-F238E27FC236}">
                <a16:creationId xmlns:a16="http://schemas.microsoft.com/office/drawing/2014/main" id="{0416F3D4-35FC-EF42-8492-4D86454293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67E8D461-AD06-C749-B949-469C4EB4B5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24B411-C63A-A743-8C17-099A7363BB6C}" type="slidenum">
              <a:rPr kumimoji="1" lang="zh-CN" altLang="en-US" smtClean="0"/>
              <a:t>‹#›</a:t>
            </a:fld>
            <a:endParaRPr kumimoji="1" lang="zh-CN" altLang="en-US"/>
          </a:p>
        </p:txBody>
      </p:sp>
    </p:spTree>
    <p:extLst>
      <p:ext uri="{BB962C8B-B14F-4D97-AF65-F5344CB8AC3E}">
        <p14:creationId xmlns:p14="http://schemas.microsoft.com/office/powerpoint/2010/main" val="20641766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youtu.be/iSyvwAwa7vk"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EBCC99-2BA9-8E41-996B-ED6ABA7BD297}"/>
              </a:ext>
            </a:extLst>
          </p:cNvPr>
          <p:cNvSpPr>
            <a:spLocks noGrp="1"/>
          </p:cNvSpPr>
          <p:nvPr>
            <p:ph type="ctrTitle"/>
          </p:nvPr>
        </p:nvSpPr>
        <p:spPr/>
        <p:txBody>
          <a:bodyPr>
            <a:normAutofit fontScale="90000"/>
          </a:bodyPr>
          <a:lstStyle/>
          <a:p>
            <a:r>
              <a:rPr kumimoji="1" lang="en-US" altLang="zh-CN" dirty="0"/>
              <a:t>Synthesizing Programs for Images using Reinforced Adversarial Learning</a:t>
            </a:r>
            <a:endParaRPr kumimoji="1" lang="zh-CN" altLang="en-US" dirty="0"/>
          </a:p>
        </p:txBody>
      </p:sp>
      <p:sp>
        <p:nvSpPr>
          <p:cNvPr id="3" name="副标题 2">
            <a:extLst>
              <a:ext uri="{FF2B5EF4-FFF2-40B4-BE49-F238E27FC236}">
                <a16:creationId xmlns:a16="http://schemas.microsoft.com/office/drawing/2014/main" id="{E6F1FE72-C7D3-504A-86AF-60303F1FF950}"/>
              </a:ext>
            </a:extLst>
          </p:cNvPr>
          <p:cNvSpPr>
            <a:spLocks noGrp="1"/>
          </p:cNvSpPr>
          <p:nvPr>
            <p:ph type="subTitle" idx="1"/>
          </p:nvPr>
        </p:nvSpPr>
        <p:spPr>
          <a:xfrm>
            <a:off x="1524000" y="3602037"/>
            <a:ext cx="10668000" cy="2870951"/>
          </a:xfrm>
        </p:spPr>
        <p:txBody>
          <a:bodyPr/>
          <a:lstStyle/>
          <a:p>
            <a:pPr algn="l"/>
            <a:r>
              <a:rPr kumimoji="1" lang="en-US" altLang="zh-CN" dirty="0"/>
              <a:t>Authors: </a:t>
            </a:r>
          </a:p>
          <a:p>
            <a:pPr algn="l"/>
            <a:r>
              <a:rPr kumimoji="1" lang="en-US" altLang="zh-CN" dirty="0" err="1"/>
              <a:t>Yaroslav</a:t>
            </a:r>
            <a:r>
              <a:rPr kumimoji="1" lang="en-US" altLang="zh-CN" dirty="0"/>
              <a:t> </a:t>
            </a:r>
            <a:r>
              <a:rPr kumimoji="1" lang="en-US" altLang="zh-CN" dirty="0" err="1"/>
              <a:t>Ganin</a:t>
            </a:r>
            <a:r>
              <a:rPr kumimoji="1" lang="en-US" altLang="zh-CN" dirty="0"/>
              <a:t>, </a:t>
            </a:r>
            <a:r>
              <a:rPr kumimoji="1" lang="en-US" altLang="zh-CN" dirty="0" err="1"/>
              <a:t>Tejas</a:t>
            </a:r>
            <a:r>
              <a:rPr kumimoji="1" lang="en-US" altLang="zh-CN" dirty="0"/>
              <a:t> Kulkarni, Igor </a:t>
            </a:r>
            <a:r>
              <a:rPr kumimoji="1" lang="en-US" altLang="zh-CN" dirty="0" err="1"/>
              <a:t>Babuschkin</a:t>
            </a:r>
            <a:r>
              <a:rPr kumimoji="1" lang="en-US" altLang="zh-CN" dirty="0"/>
              <a:t>, S. M. Ali </a:t>
            </a:r>
            <a:r>
              <a:rPr kumimoji="1" lang="en-US" altLang="zh-CN" dirty="0" err="1"/>
              <a:t>Eslami</a:t>
            </a:r>
            <a:r>
              <a:rPr kumimoji="1" lang="en-US" altLang="zh-CN" dirty="0"/>
              <a:t>, Oriol </a:t>
            </a:r>
            <a:r>
              <a:rPr kumimoji="1" lang="en-US" altLang="zh-CN" dirty="0" err="1"/>
              <a:t>Vinyals</a:t>
            </a:r>
            <a:endParaRPr kumimoji="1" lang="en-US" altLang="zh-CN" dirty="0"/>
          </a:p>
          <a:p>
            <a:pPr algn="l"/>
            <a:endParaRPr kumimoji="1" lang="en-US" altLang="zh-CN" dirty="0"/>
          </a:p>
          <a:p>
            <a:pPr algn="l"/>
            <a:endParaRPr kumimoji="1" lang="en-US" altLang="zh-CN" dirty="0"/>
          </a:p>
          <a:p>
            <a:pPr algn="l"/>
            <a:r>
              <a:rPr kumimoji="1" lang="en-US" altLang="zh-CN" dirty="0"/>
              <a:t>Presented by </a:t>
            </a:r>
            <a:r>
              <a:rPr kumimoji="1" lang="en-US" altLang="zh-CN" dirty="0" err="1"/>
              <a:t>Yifan</a:t>
            </a:r>
            <a:r>
              <a:rPr kumimoji="1" lang="en-US" altLang="zh-CN" dirty="0"/>
              <a:t> Chen</a:t>
            </a:r>
            <a:endParaRPr kumimoji="1" lang="zh-CN" altLang="en-US" dirty="0"/>
          </a:p>
        </p:txBody>
      </p:sp>
    </p:spTree>
    <p:extLst>
      <p:ext uri="{BB962C8B-B14F-4D97-AF65-F5344CB8AC3E}">
        <p14:creationId xmlns:p14="http://schemas.microsoft.com/office/powerpoint/2010/main" val="481038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EF2311-226D-BF46-B69E-E6B04A9B4A1F}"/>
              </a:ext>
            </a:extLst>
          </p:cNvPr>
          <p:cNvSpPr>
            <a:spLocks noGrp="1"/>
          </p:cNvSpPr>
          <p:nvPr>
            <p:ph type="title"/>
          </p:nvPr>
        </p:nvSpPr>
        <p:spPr/>
        <p:txBody>
          <a:bodyPr/>
          <a:lstStyle/>
          <a:p>
            <a:r>
              <a:rPr kumimoji="1" lang="en-US" altLang="zh-CN" dirty="0"/>
              <a:t>Generator: Advantage Actor-Critic</a:t>
            </a:r>
            <a:endParaRPr kumimoji="1" lang="zh-CN" altLang="en-US" dirty="0"/>
          </a:p>
        </p:txBody>
      </p:sp>
      <p:pic>
        <p:nvPicPr>
          <p:cNvPr id="5" name="内容占位符 4" descr="图片包含 游戏机, 桌子&#10;&#10;描述已自动生成">
            <a:extLst>
              <a:ext uri="{FF2B5EF4-FFF2-40B4-BE49-F238E27FC236}">
                <a16:creationId xmlns:a16="http://schemas.microsoft.com/office/drawing/2014/main" id="{5F543AD6-C9E0-5648-A4B7-9DF3B92B6BBF}"/>
              </a:ext>
            </a:extLst>
          </p:cNvPr>
          <p:cNvPicPr>
            <a:picLocks noGrp="1" noChangeAspect="1"/>
          </p:cNvPicPr>
          <p:nvPr>
            <p:ph idx="1"/>
          </p:nvPr>
        </p:nvPicPr>
        <p:blipFill>
          <a:blip r:embed="rId3"/>
          <a:stretch>
            <a:fillRect/>
          </a:stretch>
        </p:blipFill>
        <p:spPr>
          <a:xfrm>
            <a:off x="2297483" y="1928813"/>
            <a:ext cx="7597034" cy="969169"/>
          </a:xfrm>
        </p:spPr>
      </p:pic>
      <p:pic>
        <p:nvPicPr>
          <p:cNvPr id="8" name="图片 7" descr="图片包含 游戏机&#10;&#10;描述已自动生成">
            <a:extLst>
              <a:ext uri="{FF2B5EF4-FFF2-40B4-BE49-F238E27FC236}">
                <a16:creationId xmlns:a16="http://schemas.microsoft.com/office/drawing/2014/main" id="{A989866E-9FF1-8B4A-867E-B6094207D314}"/>
              </a:ext>
            </a:extLst>
          </p:cNvPr>
          <p:cNvPicPr>
            <a:picLocks noChangeAspect="1"/>
          </p:cNvPicPr>
          <p:nvPr/>
        </p:nvPicPr>
        <p:blipFill>
          <a:blip r:embed="rId4"/>
          <a:stretch>
            <a:fillRect/>
          </a:stretch>
        </p:blipFill>
        <p:spPr>
          <a:xfrm>
            <a:off x="1232864" y="3960019"/>
            <a:ext cx="8484224" cy="1081881"/>
          </a:xfrm>
          <a:prstGeom prst="rect">
            <a:avLst/>
          </a:prstGeom>
        </p:spPr>
      </p:pic>
    </p:spTree>
    <p:extLst>
      <p:ext uri="{BB962C8B-B14F-4D97-AF65-F5344CB8AC3E}">
        <p14:creationId xmlns:p14="http://schemas.microsoft.com/office/powerpoint/2010/main" val="34049005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465C1-DE23-8A42-A2E9-09E7FDE07915}"/>
              </a:ext>
            </a:extLst>
          </p:cNvPr>
          <p:cNvSpPr>
            <a:spLocks noGrp="1"/>
          </p:cNvSpPr>
          <p:nvPr>
            <p:ph type="title"/>
          </p:nvPr>
        </p:nvSpPr>
        <p:spPr/>
        <p:txBody>
          <a:bodyPr/>
          <a:lstStyle/>
          <a:p>
            <a:r>
              <a:rPr kumimoji="1" lang="en-US" altLang="zh-CN" dirty="0"/>
              <a:t>Generator: Discriminator output as reward</a:t>
            </a:r>
            <a:endParaRPr kumimoji="1" lang="zh-CN" altLang="en-US" dirty="0"/>
          </a:p>
        </p:txBody>
      </p:sp>
      <p:pic>
        <p:nvPicPr>
          <p:cNvPr id="5" name="内容占位符 4" descr="图片包含 游戏机&#10;&#10;描述已自动生成">
            <a:extLst>
              <a:ext uri="{FF2B5EF4-FFF2-40B4-BE49-F238E27FC236}">
                <a16:creationId xmlns:a16="http://schemas.microsoft.com/office/drawing/2014/main" id="{9EE92AE1-6A25-F44C-A55B-11523F4292C6}"/>
              </a:ext>
            </a:extLst>
          </p:cNvPr>
          <p:cNvPicPr>
            <a:picLocks noGrp="1" noChangeAspect="1"/>
          </p:cNvPicPr>
          <p:nvPr>
            <p:ph idx="1"/>
          </p:nvPr>
        </p:nvPicPr>
        <p:blipFill>
          <a:blip r:embed="rId3"/>
          <a:stretch>
            <a:fillRect/>
          </a:stretch>
        </p:blipFill>
        <p:spPr>
          <a:xfrm>
            <a:off x="2814043" y="2856309"/>
            <a:ext cx="6563914" cy="1145381"/>
          </a:xfrm>
        </p:spPr>
      </p:pic>
    </p:spTree>
    <p:extLst>
      <p:ext uri="{BB962C8B-B14F-4D97-AF65-F5344CB8AC3E}">
        <p14:creationId xmlns:p14="http://schemas.microsoft.com/office/powerpoint/2010/main" val="1689587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8260B434-BBD9-6644-933D-BEB65E2C59CD}"/>
              </a:ext>
            </a:extLst>
          </p:cNvPr>
          <p:cNvPicPr>
            <a:picLocks noGrp="1" noChangeAspect="1"/>
          </p:cNvPicPr>
          <p:nvPr>
            <p:ph idx="1"/>
          </p:nvPr>
        </p:nvPicPr>
        <p:blipFill>
          <a:blip r:embed="rId3"/>
          <a:stretch>
            <a:fillRect/>
          </a:stretch>
        </p:blipFill>
        <p:spPr>
          <a:xfrm>
            <a:off x="2614613" y="1493601"/>
            <a:ext cx="7587317" cy="5364399"/>
          </a:xfrm>
          <a:prstGeom prst="rect">
            <a:avLst/>
          </a:prstGeom>
        </p:spPr>
      </p:pic>
      <p:sp>
        <p:nvSpPr>
          <p:cNvPr id="2" name="标题 1">
            <a:extLst>
              <a:ext uri="{FF2B5EF4-FFF2-40B4-BE49-F238E27FC236}">
                <a16:creationId xmlns:a16="http://schemas.microsoft.com/office/drawing/2014/main" id="{5BA465C1-DE23-8A42-A2E9-09E7FDE07915}"/>
              </a:ext>
            </a:extLst>
          </p:cNvPr>
          <p:cNvSpPr>
            <a:spLocks noGrp="1"/>
          </p:cNvSpPr>
          <p:nvPr>
            <p:ph type="title"/>
          </p:nvPr>
        </p:nvSpPr>
        <p:spPr/>
        <p:txBody>
          <a:bodyPr/>
          <a:lstStyle/>
          <a:p>
            <a:r>
              <a:rPr kumimoji="1" lang="en-US" altLang="zh-CN" dirty="0"/>
              <a:t>Generator: Policy Network</a:t>
            </a:r>
            <a:endParaRPr kumimoji="1" lang="zh-CN" altLang="en-US" dirty="0"/>
          </a:p>
        </p:txBody>
      </p:sp>
    </p:spTree>
    <p:extLst>
      <p:ext uri="{BB962C8B-B14F-4D97-AF65-F5344CB8AC3E}">
        <p14:creationId xmlns:p14="http://schemas.microsoft.com/office/powerpoint/2010/main" val="495636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7802B-DB35-564B-AA97-5AFDC53A0DAA}"/>
              </a:ext>
            </a:extLst>
          </p:cNvPr>
          <p:cNvSpPr>
            <a:spLocks noGrp="1"/>
          </p:cNvSpPr>
          <p:nvPr>
            <p:ph type="title"/>
          </p:nvPr>
        </p:nvSpPr>
        <p:spPr/>
        <p:txBody>
          <a:bodyPr/>
          <a:lstStyle/>
          <a:p>
            <a:r>
              <a:rPr kumimoji="1" lang="en-US" altLang="zh-CN" dirty="0"/>
              <a:t>Optimization </a:t>
            </a:r>
            <a:endParaRPr kumimoji="1" lang="zh-CN" altLang="en-US" dirty="0"/>
          </a:p>
        </p:txBody>
      </p:sp>
      <p:sp>
        <p:nvSpPr>
          <p:cNvPr id="3" name="内容占位符 2">
            <a:extLst>
              <a:ext uri="{FF2B5EF4-FFF2-40B4-BE49-F238E27FC236}">
                <a16:creationId xmlns:a16="http://schemas.microsoft.com/office/drawing/2014/main" id="{285C6538-8B64-8F49-8FBD-0408E7D27620}"/>
              </a:ext>
            </a:extLst>
          </p:cNvPr>
          <p:cNvSpPr>
            <a:spLocks noGrp="1"/>
          </p:cNvSpPr>
          <p:nvPr>
            <p:ph idx="1"/>
          </p:nvPr>
        </p:nvSpPr>
        <p:spPr/>
        <p:txBody>
          <a:bodyPr/>
          <a:lstStyle/>
          <a:p>
            <a:r>
              <a:rPr kumimoji="1" lang="en-US" altLang="zh-CN" dirty="0"/>
              <a:t>Distributed</a:t>
            </a:r>
            <a:r>
              <a:rPr kumimoji="1" lang="zh-CN" altLang="en-US" dirty="0"/>
              <a:t> </a:t>
            </a:r>
            <a:r>
              <a:rPr kumimoji="1" lang="en-US" altLang="zh-CN" dirty="0"/>
              <a:t>learning: actor + policy learner + discriminator learner</a:t>
            </a:r>
          </a:p>
          <a:p>
            <a:endParaRPr kumimoji="1" lang="en-US" altLang="zh-CN" dirty="0"/>
          </a:p>
          <a:p>
            <a:r>
              <a:rPr kumimoji="1" lang="en-US" altLang="zh-CN" dirty="0"/>
              <a:t>Replay buffer: optimize discriminator at a higher rate</a:t>
            </a:r>
          </a:p>
        </p:txBody>
      </p:sp>
    </p:spTree>
    <p:extLst>
      <p:ext uri="{BB962C8B-B14F-4D97-AF65-F5344CB8AC3E}">
        <p14:creationId xmlns:p14="http://schemas.microsoft.com/office/powerpoint/2010/main" val="14849304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A46BF9-FCB5-FC45-97C3-EA03B383C92F}"/>
              </a:ext>
            </a:extLst>
          </p:cNvPr>
          <p:cNvSpPr>
            <a:spLocks noGrp="1"/>
          </p:cNvSpPr>
          <p:nvPr>
            <p:ph type="title"/>
          </p:nvPr>
        </p:nvSpPr>
        <p:spPr/>
        <p:txBody>
          <a:bodyPr/>
          <a:lstStyle/>
          <a:p>
            <a:r>
              <a:rPr kumimoji="1" lang="en-US" altLang="zh-CN" dirty="0"/>
              <a:t>Evaluation: Unconditional</a:t>
            </a:r>
            <a:endParaRPr kumimoji="1" lang="zh-CN" altLang="en-US" dirty="0"/>
          </a:p>
        </p:txBody>
      </p:sp>
      <p:pic>
        <p:nvPicPr>
          <p:cNvPr id="12" name="内容占位符 11" descr="图片包含 游戏机&#10;&#10;描述已自动生成">
            <a:extLst>
              <a:ext uri="{FF2B5EF4-FFF2-40B4-BE49-F238E27FC236}">
                <a16:creationId xmlns:a16="http://schemas.microsoft.com/office/drawing/2014/main" id="{35AF4D13-210E-2B44-8D76-4977170D5B11}"/>
              </a:ext>
            </a:extLst>
          </p:cNvPr>
          <p:cNvPicPr>
            <a:picLocks noGrp="1" noChangeAspect="1"/>
          </p:cNvPicPr>
          <p:nvPr>
            <p:ph idx="1"/>
          </p:nvPr>
        </p:nvPicPr>
        <p:blipFill>
          <a:blip r:embed="rId2"/>
          <a:stretch>
            <a:fillRect/>
          </a:stretch>
        </p:blipFill>
        <p:spPr>
          <a:xfrm>
            <a:off x="2350293" y="2025573"/>
            <a:ext cx="7491413" cy="4009827"/>
          </a:xfrm>
        </p:spPr>
      </p:pic>
    </p:spTree>
    <p:extLst>
      <p:ext uri="{BB962C8B-B14F-4D97-AF65-F5344CB8AC3E}">
        <p14:creationId xmlns:p14="http://schemas.microsoft.com/office/powerpoint/2010/main" val="5073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764A07-1890-4748-8851-168241D86CDC}"/>
              </a:ext>
            </a:extLst>
          </p:cNvPr>
          <p:cNvSpPr>
            <a:spLocks noGrp="1"/>
          </p:cNvSpPr>
          <p:nvPr>
            <p:ph type="title"/>
          </p:nvPr>
        </p:nvSpPr>
        <p:spPr/>
        <p:txBody>
          <a:bodyPr/>
          <a:lstStyle/>
          <a:p>
            <a:r>
              <a:rPr kumimoji="1" lang="en-US" altLang="zh-CN" dirty="0"/>
              <a:t>Evaluation: Reconstruction</a:t>
            </a:r>
            <a:endParaRPr kumimoji="1" lang="zh-CN" altLang="en-US" dirty="0"/>
          </a:p>
        </p:txBody>
      </p:sp>
      <p:pic>
        <p:nvPicPr>
          <p:cNvPr id="5" name="内容占位符 4" descr="白色瓷砖墙&#10;&#10;描述已自动生成">
            <a:extLst>
              <a:ext uri="{FF2B5EF4-FFF2-40B4-BE49-F238E27FC236}">
                <a16:creationId xmlns:a16="http://schemas.microsoft.com/office/drawing/2014/main" id="{505FE97B-3DBB-C24A-A5E2-0F39465BC67E}"/>
              </a:ext>
            </a:extLst>
          </p:cNvPr>
          <p:cNvPicPr>
            <a:picLocks noGrp="1" noChangeAspect="1"/>
          </p:cNvPicPr>
          <p:nvPr>
            <p:ph idx="1"/>
          </p:nvPr>
        </p:nvPicPr>
        <p:blipFill>
          <a:blip r:embed="rId2"/>
          <a:stretch>
            <a:fillRect/>
          </a:stretch>
        </p:blipFill>
        <p:spPr>
          <a:xfrm>
            <a:off x="2445543" y="1901428"/>
            <a:ext cx="7300913" cy="4188665"/>
          </a:xfrm>
        </p:spPr>
      </p:pic>
    </p:spTree>
    <p:extLst>
      <p:ext uri="{BB962C8B-B14F-4D97-AF65-F5344CB8AC3E}">
        <p14:creationId xmlns:p14="http://schemas.microsoft.com/office/powerpoint/2010/main" val="4112209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3A3890-5D8B-7E4B-A38E-A208CFFD5624}"/>
              </a:ext>
            </a:extLst>
          </p:cNvPr>
          <p:cNvSpPr>
            <a:spLocks noGrp="1"/>
          </p:cNvSpPr>
          <p:nvPr>
            <p:ph type="title"/>
          </p:nvPr>
        </p:nvSpPr>
        <p:spPr/>
        <p:txBody>
          <a:bodyPr/>
          <a:lstStyle/>
          <a:p>
            <a:r>
              <a:rPr kumimoji="1" lang="en-US" altLang="zh-CN" dirty="0"/>
              <a:t>Evaluation</a:t>
            </a:r>
            <a:endParaRPr kumimoji="1" lang="zh-CN" altLang="en-US" dirty="0"/>
          </a:p>
        </p:txBody>
      </p:sp>
      <p:pic>
        <p:nvPicPr>
          <p:cNvPr id="8" name="内容占位符 7" descr="一群人的照片&#10;&#10;描述已自动生成">
            <a:hlinkClick r:id="rId3"/>
            <a:extLst>
              <a:ext uri="{FF2B5EF4-FFF2-40B4-BE49-F238E27FC236}">
                <a16:creationId xmlns:a16="http://schemas.microsoft.com/office/drawing/2014/main" id="{22C92258-180B-0247-9C01-FBF372FC8126}"/>
              </a:ext>
            </a:extLst>
          </p:cNvPr>
          <p:cNvPicPr>
            <a:picLocks noGrp="1" noChangeAspect="1"/>
          </p:cNvPicPr>
          <p:nvPr>
            <p:ph idx="1"/>
          </p:nvPr>
        </p:nvPicPr>
        <p:blipFill>
          <a:blip r:embed="rId4"/>
          <a:stretch>
            <a:fillRect/>
          </a:stretch>
        </p:blipFill>
        <p:spPr>
          <a:xfrm>
            <a:off x="3016250" y="1395033"/>
            <a:ext cx="6159500" cy="4893849"/>
          </a:xfrm>
        </p:spPr>
      </p:pic>
    </p:spTree>
    <p:extLst>
      <p:ext uri="{BB962C8B-B14F-4D97-AF65-F5344CB8AC3E}">
        <p14:creationId xmlns:p14="http://schemas.microsoft.com/office/powerpoint/2010/main" val="10005998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1C19A3-E419-394A-8162-3590C31664DD}"/>
              </a:ext>
            </a:extLst>
          </p:cNvPr>
          <p:cNvSpPr>
            <a:spLocks noGrp="1"/>
          </p:cNvSpPr>
          <p:nvPr>
            <p:ph type="title"/>
          </p:nvPr>
        </p:nvSpPr>
        <p:spPr/>
        <p:txBody>
          <a:bodyPr/>
          <a:lstStyle/>
          <a:p>
            <a:r>
              <a:rPr kumimoji="1" lang="en-US" altLang="zh-CN" dirty="0"/>
              <a:t>Evaluation</a:t>
            </a:r>
            <a:endParaRPr kumimoji="1" lang="zh-CN" altLang="en-US" dirty="0"/>
          </a:p>
        </p:txBody>
      </p:sp>
      <p:pic>
        <p:nvPicPr>
          <p:cNvPr id="5" name="内容占位符 4" descr="地图的截图&#10;&#10;描述已自动生成">
            <a:extLst>
              <a:ext uri="{FF2B5EF4-FFF2-40B4-BE49-F238E27FC236}">
                <a16:creationId xmlns:a16="http://schemas.microsoft.com/office/drawing/2014/main" id="{3497D60C-5E82-604A-8E27-C09F1F1CBF48}"/>
              </a:ext>
            </a:extLst>
          </p:cNvPr>
          <p:cNvPicPr>
            <a:picLocks noGrp="1" noChangeAspect="1"/>
          </p:cNvPicPr>
          <p:nvPr>
            <p:ph idx="1"/>
          </p:nvPr>
        </p:nvPicPr>
        <p:blipFill>
          <a:blip r:embed="rId2"/>
          <a:stretch>
            <a:fillRect/>
          </a:stretch>
        </p:blipFill>
        <p:spPr>
          <a:xfrm>
            <a:off x="1911350" y="2420144"/>
            <a:ext cx="8369300" cy="3162300"/>
          </a:xfrm>
        </p:spPr>
      </p:pic>
    </p:spTree>
    <p:extLst>
      <p:ext uri="{BB962C8B-B14F-4D97-AF65-F5344CB8AC3E}">
        <p14:creationId xmlns:p14="http://schemas.microsoft.com/office/powerpoint/2010/main" val="470189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CAEF68-0812-DD44-A576-4D7EA2F8AD59}"/>
              </a:ext>
            </a:extLst>
          </p:cNvPr>
          <p:cNvSpPr>
            <a:spLocks noGrp="1"/>
          </p:cNvSpPr>
          <p:nvPr>
            <p:ph type="title"/>
          </p:nvPr>
        </p:nvSpPr>
        <p:spPr/>
        <p:txBody>
          <a:bodyPr/>
          <a:lstStyle/>
          <a:p>
            <a:r>
              <a:rPr kumimoji="1" lang="en-US" altLang="zh-CN"/>
              <a:t>Q &amp; A</a:t>
            </a:r>
            <a:endParaRPr kumimoji="1" lang="zh-CN" altLang="en-US"/>
          </a:p>
        </p:txBody>
      </p:sp>
      <p:sp>
        <p:nvSpPr>
          <p:cNvPr id="3" name="内容占位符 2">
            <a:extLst>
              <a:ext uri="{FF2B5EF4-FFF2-40B4-BE49-F238E27FC236}">
                <a16:creationId xmlns:a16="http://schemas.microsoft.com/office/drawing/2014/main" id="{D3EE3136-960D-D84B-A813-7D7A09FEA9B5}"/>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1549580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82E536-A8B4-6A4B-A269-76A338E36A84}"/>
              </a:ext>
            </a:extLst>
          </p:cNvPr>
          <p:cNvSpPr>
            <a:spLocks noGrp="1"/>
          </p:cNvSpPr>
          <p:nvPr>
            <p:ph type="title"/>
          </p:nvPr>
        </p:nvSpPr>
        <p:spPr/>
        <p:txBody>
          <a:bodyPr/>
          <a:lstStyle/>
          <a:p>
            <a:r>
              <a:rPr kumimoji="1" lang="en-US" altLang="zh-CN" dirty="0"/>
              <a:t>Understanding how images are drawn</a:t>
            </a:r>
            <a:endParaRPr kumimoji="1" lang="zh-CN" altLang="en-US" dirty="0"/>
          </a:p>
        </p:txBody>
      </p:sp>
      <p:pic>
        <p:nvPicPr>
          <p:cNvPr id="4" name="内容占位符 3">
            <a:extLst>
              <a:ext uri="{FF2B5EF4-FFF2-40B4-BE49-F238E27FC236}">
                <a16:creationId xmlns:a16="http://schemas.microsoft.com/office/drawing/2014/main" id="{84629BFC-E10A-A94A-B22E-93EF63E7DFA3}"/>
              </a:ext>
            </a:extLst>
          </p:cNvPr>
          <p:cNvPicPr>
            <a:picLocks noGrp="1" noChangeAspect="1"/>
          </p:cNvPicPr>
          <p:nvPr>
            <p:ph idx="1"/>
          </p:nvPr>
        </p:nvPicPr>
        <p:blipFill>
          <a:blip r:embed="rId3"/>
          <a:stretch>
            <a:fillRect/>
          </a:stretch>
        </p:blipFill>
        <p:spPr>
          <a:xfrm>
            <a:off x="1333500" y="2362994"/>
            <a:ext cx="9525000" cy="3276600"/>
          </a:xfrm>
          <a:prstGeom prst="rect">
            <a:avLst/>
          </a:prstGeom>
        </p:spPr>
      </p:pic>
    </p:spTree>
    <p:extLst>
      <p:ext uri="{BB962C8B-B14F-4D97-AF65-F5344CB8AC3E}">
        <p14:creationId xmlns:p14="http://schemas.microsoft.com/office/powerpoint/2010/main" val="2165518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58B54F-1C13-E04E-827C-37F4D25C0E87}"/>
              </a:ext>
            </a:extLst>
          </p:cNvPr>
          <p:cNvSpPr>
            <a:spLocks noGrp="1"/>
          </p:cNvSpPr>
          <p:nvPr>
            <p:ph type="title"/>
          </p:nvPr>
        </p:nvSpPr>
        <p:spPr/>
        <p:txBody>
          <a:bodyPr/>
          <a:lstStyle/>
          <a:p>
            <a:r>
              <a:rPr kumimoji="1" lang="en-US" altLang="zh-CN" dirty="0"/>
              <a:t>Understanding how images are drawn</a:t>
            </a:r>
            <a:endParaRPr kumimoji="1" lang="zh-CN" altLang="en-US" dirty="0"/>
          </a:p>
        </p:txBody>
      </p:sp>
      <p:pic>
        <p:nvPicPr>
          <p:cNvPr id="4" name="内容占位符 3">
            <a:extLst>
              <a:ext uri="{FF2B5EF4-FFF2-40B4-BE49-F238E27FC236}">
                <a16:creationId xmlns:a16="http://schemas.microsoft.com/office/drawing/2014/main" id="{C4CDF1CC-7FE3-1248-B5F3-0058D7A61A57}"/>
              </a:ext>
            </a:extLst>
          </p:cNvPr>
          <p:cNvPicPr>
            <a:picLocks noGrp="1" noChangeAspect="1"/>
          </p:cNvPicPr>
          <p:nvPr>
            <p:ph idx="1"/>
          </p:nvPr>
        </p:nvPicPr>
        <p:blipFill>
          <a:blip r:embed="rId3"/>
          <a:stretch>
            <a:fillRect/>
          </a:stretch>
        </p:blipFill>
        <p:spPr>
          <a:xfrm>
            <a:off x="1945212" y="1825625"/>
            <a:ext cx="8301575" cy="4351338"/>
          </a:xfrm>
          <a:prstGeom prst="rect">
            <a:avLst/>
          </a:prstGeom>
        </p:spPr>
      </p:pic>
    </p:spTree>
    <p:extLst>
      <p:ext uri="{BB962C8B-B14F-4D97-AF65-F5344CB8AC3E}">
        <p14:creationId xmlns:p14="http://schemas.microsoft.com/office/powerpoint/2010/main" val="260709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3FAC13-EA8F-034A-A630-02B25725D255}"/>
              </a:ext>
            </a:extLst>
          </p:cNvPr>
          <p:cNvSpPr>
            <a:spLocks noGrp="1"/>
          </p:cNvSpPr>
          <p:nvPr>
            <p:ph type="title"/>
          </p:nvPr>
        </p:nvSpPr>
        <p:spPr/>
        <p:txBody>
          <a:bodyPr/>
          <a:lstStyle/>
          <a:p>
            <a:r>
              <a:rPr kumimoji="1" lang="en-US" altLang="zh-CN" dirty="0"/>
              <a:t>Overview structure</a:t>
            </a:r>
            <a:endParaRPr kumimoji="1" lang="zh-CN" altLang="en-US" dirty="0"/>
          </a:p>
        </p:txBody>
      </p:sp>
      <p:sp>
        <p:nvSpPr>
          <p:cNvPr id="4" name="梯形 3">
            <a:extLst>
              <a:ext uri="{FF2B5EF4-FFF2-40B4-BE49-F238E27FC236}">
                <a16:creationId xmlns:a16="http://schemas.microsoft.com/office/drawing/2014/main" id="{3F8A9BB4-E87B-5040-B0D8-17BC3FBA746D}"/>
              </a:ext>
            </a:extLst>
          </p:cNvPr>
          <p:cNvSpPr/>
          <p:nvPr/>
        </p:nvSpPr>
        <p:spPr>
          <a:xfrm rot="5400000">
            <a:off x="6563980" y="2273217"/>
            <a:ext cx="1243012" cy="87153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zh-CN" sz="3200" b="1" dirty="0"/>
              <a:t>D</a:t>
            </a:r>
            <a:endParaRPr kumimoji="1" lang="zh-CN" altLang="en-US" sz="3200" b="1" dirty="0"/>
          </a:p>
        </p:txBody>
      </p:sp>
      <p:sp>
        <p:nvSpPr>
          <p:cNvPr id="5" name="梯形 4">
            <a:extLst>
              <a:ext uri="{FF2B5EF4-FFF2-40B4-BE49-F238E27FC236}">
                <a16:creationId xmlns:a16="http://schemas.microsoft.com/office/drawing/2014/main" id="{1F80FF45-6035-6E4E-B016-DB2019149809}"/>
              </a:ext>
            </a:extLst>
          </p:cNvPr>
          <p:cNvSpPr/>
          <p:nvPr/>
        </p:nvSpPr>
        <p:spPr>
          <a:xfrm rot="16200000">
            <a:off x="3604963" y="2273217"/>
            <a:ext cx="1243012" cy="871537"/>
          </a:xfrm>
          <a:prstGeom prst="trapezoid">
            <a:avLst/>
          </a:prstGeom>
        </p:spPr>
        <p:style>
          <a:lnRef idx="3">
            <a:schemeClr val="lt1"/>
          </a:lnRef>
          <a:fillRef idx="1">
            <a:schemeClr val="accent1"/>
          </a:fillRef>
          <a:effectRef idx="1">
            <a:schemeClr val="accent1"/>
          </a:effectRef>
          <a:fontRef idx="minor">
            <a:schemeClr val="lt1"/>
          </a:fontRef>
        </p:style>
        <p:txBody>
          <a:bodyPr vert="vert" rtlCol="0" anchor="ctr"/>
          <a:lstStyle/>
          <a:p>
            <a:pPr algn="ctr"/>
            <a:r>
              <a:rPr kumimoji="1" lang="en-US" altLang="zh-CN" sz="3200" b="1" dirty="0"/>
              <a:t>G</a:t>
            </a:r>
            <a:endParaRPr kumimoji="1" lang="zh-CN" altLang="en-US" sz="3200" b="1" dirty="0"/>
          </a:p>
        </p:txBody>
      </p:sp>
      <p:sp>
        <p:nvSpPr>
          <p:cNvPr id="13" name="矩形 12">
            <a:extLst>
              <a:ext uri="{FF2B5EF4-FFF2-40B4-BE49-F238E27FC236}">
                <a16:creationId xmlns:a16="http://schemas.microsoft.com/office/drawing/2014/main" id="{DF2FCBE9-A7C8-4B4E-89EC-186BE41AA680}"/>
              </a:ext>
            </a:extLst>
          </p:cNvPr>
          <p:cNvSpPr/>
          <p:nvPr/>
        </p:nvSpPr>
        <p:spPr>
          <a:xfrm>
            <a:off x="3570748" y="4939713"/>
            <a:ext cx="1311442" cy="8038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t>Actor</a:t>
            </a:r>
            <a:endParaRPr kumimoji="1" lang="zh-CN" altLang="en-US" sz="2400" b="1" dirty="0"/>
          </a:p>
        </p:txBody>
      </p:sp>
      <p:sp>
        <p:nvSpPr>
          <p:cNvPr id="14" name="矩形 13">
            <a:extLst>
              <a:ext uri="{FF2B5EF4-FFF2-40B4-BE49-F238E27FC236}">
                <a16:creationId xmlns:a16="http://schemas.microsoft.com/office/drawing/2014/main" id="{9ABE31D5-BFBD-8345-9996-6149A3095499}"/>
              </a:ext>
            </a:extLst>
          </p:cNvPr>
          <p:cNvSpPr/>
          <p:nvPr/>
        </p:nvSpPr>
        <p:spPr>
          <a:xfrm>
            <a:off x="6529765" y="4939713"/>
            <a:ext cx="1311442" cy="8038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t>Critic</a:t>
            </a:r>
            <a:endParaRPr kumimoji="1" lang="zh-CN" altLang="en-US" sz="2400" b="1" dirty="0"/>
          </a:p>
        </p:txBody>
      </p:sp>
      <p:sp>
        <p:nvSpPr>
          <p:cNvPr id="15" name="上下箭头 14">
            <a:extLst>
              <a:ext uri="{FF2B5EF4-FFF2-40B4-BE49-F238E27FC236}">
                <a16:creationId xmlns:a16="http://schemas.microsoft.com/office/drawing/2014/main" id="{E6888317-602C-D445-85C9-4970DCA8954D}"/>
              </a:ext>
            </a:extLst>
          </p:cNvPr>
          <p:cNvSpPr/>
          <p:nvPr/>
        </p:nvSpPr>
        <p:spPr>
          <a:xfrm>
            <a:off x="4008584" y="3563602"/>
            <a:ext cx="435769" cy="11430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上下箭头 16">
            <a:extLst>
              <a:ext uri="{FF2B5EF4-FFF2-40B4-BE49-F238E27FC236}">
                <a16:creationId xmlns:a16="http://schemas.microsoft.com/office/drawing/2014/main" id="{B5F44A32-DDA4-DD41-A664-A869088A6179}"/>
              </a:ext>
            </a:extLst>
          </p:cNvPr>
          <p:cNvSpPr/>
          <p:nvPr/>
        </p:nvSpPr>
        <p:spPr>
          <a:xfrm>
            <a:off x="6967601" y="3569616"/>
            <a:ext cx="435769" cy="11430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260587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0CC6C2-06A0-6D40-8388-40DB33A339C3}"/>
              </a:ext>
            </a:extLst>
          </p:cNvPr>
          <p:cNvSpPr>
            <a:spLocks noGrp="1"/>
          </p:cNvSpPr>
          <p:nvPr>
            <p:ph type="title"/>
          </p:nvPr>
        </p:nvSpPr>
        <p:spPr/>
        <p:txBody>
          <a:bodyPr/>
          <a:lstStyle/>
          <a:p>
            <a:r>
              <a:rPr kumimoji="1" lang="en-US" altLang="zh-CN" dirty="0"/>
              <a:t>Overview structure</a:t>
            </a:r>
            <a:endParaRPr kumimoji="1" lang="zh-CN" altLang="en-US" dirty="0"/>
          </a:p>
        </p:txBody>
      </p:sp>
      <p:pic>
        <p:nvPicPr>
          <p:cNvPr id="4" name="内容占位符 3">
            <a:extLst>
              <a:ext uri="{FF2B5EF4-FFF2-40B4-BE49-F238E27FC236}">
                <a16:creationId xmlns:a16="http://schemas.microsoft.com/office/drawing/2014/main" id="{2494C6D5-7A4A-3B48-A832-EB6EE6503D45}"/>
              </a:ext>
            </a:extLst>
          </p:cNvPr>
          <p:cNvPicPr>
            <a:picLocks noGrp="1" noChangeAspect="1"/>
          </p:cNvPicPr>
          <p:nvPr>
            <p:ph idx="1"/>
          </p:nvPr>
        </p:nvPicPr>
        <p:blipFill>
          <a:blip r:embed="rId3"/>
          <a:stretch>
            <a:fillRect/>
          </a:stretch>
        </p:blipFill>
        <p:spPr>
          <a:xfrm>
            <a:off x="1593850" y="1956594"/>
            <a:ext cx="9004300" cy="4089400"/>
          </a:xfrm>
          <a:prstGeom prst="rect">
            <a:avLst/>
          </a:prstGeom>
        </p:spPr>
      </p:pic>
    </p:spTree>
    <p:extLst>
      <p:ext uri="{BB962C8B-B14F-4D97-AF65-F5344CB8AC3E}">
        <p14:creationId xmlns:p14="http://schemas.microsoft.com/office/powerpoint/2010/main" val="3190784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A12FA7-2D32-914A-8226-C28C92E4869C}"/>
              </a:ext>
            </a:extLst>
          </p:cNvPr>
          <p:cNvSpPr>
            <a:spLocks noGrp="1"/>
          </p:cNvSpPr>
          <p:nvPr>
            <p:ph type="title"/>
          </p:nvPr>
        </p:nvSpPr>
        <p:spPr/>
        <p:txBody>
          <a:bodyPr/>
          <a:lstStyle/>
          <a:p>
            <a:r>
              <a:rPr kumimoji="1" lang="en-US" altLang="zh-CN" dirty="0"/>
              <a:t>Discriminator: Why not pixel distance?</a:t>
            </a:r>
            <a:endParaRPr kumimoji="1" lang="zh-CN" altLang="en-US" dirty="0"/>
          </a:p>
        </p:txBody>
      </p:sp>
      <p:pic>
        <p:nvPicPr>
          <p:cNvPr id="8" name="内容占位符 7" descr="手机屏幕截图&#10;&#10;描述已自动生成">
            <a:extLst>
              <a:ext uri="{FF2B5EF4-FFF2-40B4-BE49-F238E27FC236}">
                <a16:creationId xmlns:a16="http://schemas.microsoft.com/office/drawing/2014/main" id="{BF14A95B-E8D6-7543-ABD9-1DB793CEED5C}"/>
              </a:ext>
            </a:extLst>
          </p:cNvPr>
          <p:cNvPicPr>
            <a:picLocks noGrp="1" noChangeAspect="1"/>
          </p:cNvPicPr>
          <p:nvPr>
            <p:ph idx="1"/>
          </p:nvPr>
        </p:nvPicPr>
        <p:blipFill>
          <a:blip r:embed="rId3"/>
          <a:stretch>
            <a:fillRect/>
          </a:stretch>
        </p:blipFill>
        <p:spPr>
          <a:xfrm>
            <a:off x="1351440" y="2271713"/>
            <a:ext cx="9489120" cy="3226594"/>
          </a:xfrm>
        </p:spPr>
      </p:pic>
    </p:spTree>
    <p:extLst>
      <p:ext uri="{BB962C8B-B14F-4D97-AF65-F5344CB8AC3E}">
        <p14:creationId xmlns:p14="http://schemas.microsoft.com/office/powerpoint/2010/main" val="1402049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3C8869-1E81-B64A-8CE0-61C6155E2A0C}"/>
              </a:ext>
            </a:extLst>
          </p:cNvPr>
          <p:cNvSpPr>
            <a:spLocks noGrp="1"/>
          </p:cNvSpPr>
          <p:nvPr>
            <p:ph type="title"/>
          </p:nvPr>
        </p:nvSpPr>
        <p:spPr/>
        <p:txBody>
          <a:bodyPr/>
          <a:lstStyle/>
          <a:p>
            <a:r>
              <a:rPr kumimoji="1" lang="en-US" altLang="zh-CN" dirty="0"/>
              <a:t>Discriminator: DCGAN</a:t>
            </a:r>
            <a:endParaRPr kumimoji="1" lang="zh-CN" altLang="en-US" dirty="0"/>
          </a:p>
        </p:txBody>
      </p:sp>
      <p:pic>
        <p:nvPicPr>
          <p:cNvPr id="10" name="内容占位符 9">
            <a:extLst>
              <a:ext uri="{FF2B5EF4-FFF2-40B4-BE49-F238E27FC236}">
                <a16:creationId xmlns:a16="http://schemas.microsoft.com/office/drawing/2014/main" id="{AA7A3469-2ECB-2641-8DE6-DBF2CC8BC2D8}"/>
              </a:ext>
            </a:extLst>
          </p:cNvPr>
          <p:cNvPicPr>
            <a:picLocks noGrp="1" noChangeAspect="1"/>
          </p:cNvPicPr>
          <p:nvPr>
            <p:ph idx="1"/>
          </p:nvPr>
        </p:nvPicPr>
        <p:blipFill>
          <a:blip r:embed="rId3"/>
          <a:stretch>
            <a:fillRect/>
          </a:stretch>
        </p:blipFill>
        <p:spPr>
          <a:xfrm>
            <a:off x="2757488" y="2613562"/>
            <a:ext cx="6677024" cy="2688152"/>
          </a:xfrm>
          <a:prstGeom prst="rect">
            <a:avLst/>
          </a:prstGeom>
        </p:spPr>
      </p:pic>
    </p:spTree>
    <p:extLst>
      <p:ext uri="{BB962C8B-B14F-4D97-AF65-F5344CB8AC3E}">
        <p14:creationId xmlns:p14="http://schemas.microsoft.com/office/powerpoint/2010/main" val="4207526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4A3E25-1ECF-024C-A51C-0045AFCC29E5}"/>
              </a:ext>
            </a:extLst>
          </p:cNvPr>
          <p:cNvSpPr>
            <a:spLocks noGrp="1"/>
          </p:cNvSpPr>
          <p:nvPr>
            <p:ph type="title"/>
          </p:nvPr>
        </p:nvSpPr>
        <p:spPr/>
        <p:txBody>
          <a:bodyPr/>
          <a:lstStyle/>
          <a:p>
            <a:r>
              <a:rPr kumimoji="1" lang="en-US" altLang="zh-CN" dirty="0"/>
              <a:t>Discriminator: WGAN objective</a:t>
            </a:r>
            <a:endParaRPr kumimoji="1" lang="zh-CN" altLang="en-US" dirty="0"/>
          </a:p>
        </p:txBody>
      </p:sp>
      <p:pic>
        <p:nvPicPr>
          <p:cNvPr id="4" name="内容占位符 3">
            <a:extLst>
              <a:ext uri="{FF2B5EF4-FFF2-40B4-BE49-F238E27FC236}">
                <a16:creationId xmlns:a16="http://schemas.microsoft.com/office/drawing/2014/main" id="{C5F8FB3F-CBFA-324B-BA52-94389F6594A4}"/>
              </a:ext>
            </a:extLst>
          </p:cNvPr>
          <p:cNvPicPr>
            <a:picLocks noGrp="1" noChangeAspect="1"/>
          </p:cNvPicPr>
          <p:nvPr>
            <p:ph idx="1"/>
          </p:nvPr>
        </p:nvPicPr>
        <p:blipFill>
          <a:blip r:embed="rId3"/>
          <a:stretch>
            <a:fillRect/>
          </a:stretch>
        </p:blipFill>
        <p:spPr>
          <a:xfrm>
            <a:off x="962573" y="3620691"/>
            <a:ext cx="10266853" cy="1131094"/>
          </a:xfrm>
          <a:prstGeom prst="rect">
            <a:avLst/>
          </a:prstGeom>
        </p:spPr>
      </p:pic>
    </p:spTree>
    <p:extLst>
      <p:ext uri="{BB962C8B-B14F-4D97-AF65-F5344CB8AC3E}">
        <p14:creationId xmlns:p14="http://schemas.microsoft.com/office/powerpoint/2010/main" val="126372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EF2311-226D-BF46-B69E-E6B04A9B4A1F}"/>
              </a:ext>
            </a:extLst>
          </p:cNvPr>
          <p:cNvSpPr>
            <a:spLocks noGrp="1"/>
          </p:cNvSpPr>
          <p:nvPr>
            <p:ph type="title"/>
          </p:nvPr>
        </p:nvSpPr>
        <p:spPr/>
        <p:txBody>
          <a:bodyPr/>
          <a:lstStyle/>
          <a:p>
            <a:r>
              <a:rPr kumimoji="1" lang="en-US" altLang="zh-CN" dirty="0"/>
              <a:t>Generator: Non-differentiable</a:t>
            </a:r>
            <a:endParaRPr kumimoji="1" lang="zh-CN" altLang="en-US" dirty="0"/>
          </a:p>
        </p:txBody>
      </p:sp>
      <p:pic>
        <p:nvPicPr>
          <p:cNvPr id="5" name="内容占位符 4" descr="图片包含 游戏机, 桌子&#10;&#10;描述已自动生成">
            <a:extLst>
              <a:ext uri="{FF2B5EF4-FFF2-40B4-BE49-F238E27FC236}">
                <a16:creationId xmlns:a16="http://schemas.microsoft.com/office/drawing/2014/main" id="{5F543AD6-C9E0-5648-A4B7-9DF3B92B6BBF}"/>
              </a:ext>
            </a:extLst>
          </p:cNvPr>
          <p:cNvPicPr>
            <a:picLocks noGrp="1" noChangeAspect="1"/>
          </p:cNvPicPr>
          <p:nvPr>
            <p:ph idx="1"/>
          </p:nvPr>
        </p:nvPicPr>
        <p:blipFill>
          <a:blip r:embed="rId3"/>
          <a:stretch>
            <a:fillRect/>
          </a:stretch>
        </p:blipFill>
        <p:spPr>
          <a:xfrm>
            <a:off x="2297483" y="1928813"/>
            <a:ext cx="7597034" cy="969169"/>
          </a:xfrm>
        </p:spPr>
      </p:pic>
    </p:spTree>
    <p:extLst>
      <p:ext uri="{BB962C8B-B14F-4D97-AF65-F5344CB8AC3E}">
        <p14:creationId xmlns:p14="http://schemas.microsoft.com/office/powerpoint/2010/main" val="369874098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343</TotalTime>
  <Words>642</Words>
  <Application>Microsoft Macintosh PowerPoint</Application>
  <PresentationFormat>宽屏</PresentationFormat>
  <Paragraphs>55</Paragraphs>
  <Slides>18</Slides>
  <Notes>13</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18</vt:i4>
      </vt:variant>
    </vt:vector>
  </HeadingPairs>
  <TitlesOfParts>
    <vt:vector size="22" baseType="lpstr">
      <vt:lpstr>等线</vt:lpstr>
      <vt:lpstr>等线 Light</vt:lpstr>
      <vt:lpstr>Arial</vt:lpstr>
      <vt:lpstr>Office 主题​​</vt:lpstr>
      <vt:lpstr>Synthesizing Programs for Images using Reinforced Adversarial Learning</vt:lpstr>
      <vt:lpstr>Understanding how images are drawn</vt:lpstr>
      <vt:lpstr>Understanding how images are drawn</vt:lpstr>
      <vt:lpstr>Overview structure</vt:lpstr>
      <vt:lpstr>Overview structure</vt:lpstr>
      <vt:lpstr>Discriminator: Why not pixel distance?</vt:lpstr>
      <vt:lpstr>Discriminator: DCGAN</vt:lpstr>
      <vt:lpstr>Discriminator: WGAN objective</vt:lpstr>
      <vt:lpstr>Generator: Non-differentiable</vt:lpstr>
      <vt:lpstr>Generator: Advantage Actor-Critic</vt:lpstr>
      <vt:lpstr>Generator: Discriminator output as reward</vt:lpstr>
      <vt:lpstr>Generator: Policy Network</vt:lpstr>
      <vt:lpstr>Optimization </vt:lpstr>
      <vt:lpstr>Evaluation: Unconditional</vt:lpstr>
      <vt:lpstr>Evaluation: Reconstruction</vt:lpstr>
      <vt:lpstr>Evaluation</vt:lpstr>
      <vt:lpstr>Evaluation</vt:lpstr>
      <vt:lpstr>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Synthesizing Programs for Images using Reinforced Adversarial Learning</dc:title>
  <dc:creator>Chen Yifan</dc:creator>
  <cp:lastModifiedBy>Chen Yifan</cp:lastModifiedBy>
  <cp:revision>15</cp:revision>
  <dcterms:created xsi:type="dcterms:W3CDTF">2020-05-20T09:31:31Z</dcterms:created>
  <dcterms:modified xsi:type="dcterms:W3CDTF">2020-05-20T15:15:09Z</dcterms:modified>
</cp:coreProperties>
</file>